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77" r:id="rId2"/>
    <p:sldId id="289" r:id="rId3"/>
    <p:sldId id="286" r:id="rId4"/>
    <p:sldId id="283" r:id="rId5"/>
    <p:sldId id="284" r:id="rId6"/>
    <p:sldId id="285" r:id="rId7"/>
    <p:sldId id="282" r:id="rId8"/>
    <p:sldId id="287" r:id="rId9"/>
    <p:sldId id="257" r:id="rId10"/>
    <p:sldId id="273" r:id="rId11"/>
    <p:sldId id="258" r:id="rId12"/>
    <p:sldId id="288" r:id="rId13"/>
    <p:sldId id="259" r:id="rId14"/>
    <p:sldId id="261" r:id="rId15"/>
    <p:sldId id="262" r:id="rId16"/>
    <p:sldId id="260" r:id="rId17"/>
    <p:sldId id="279" r:id="rId18"/>
    <p:sldId id="291" r:id="rId19"/>
    <p:sldId id="265" r:id="rId20"/>
    <p:sldId id="268" r:id="rId21"/>
    <p:sldId id="274" r:id="rId22"/>
    <p:sldId id="278" r:id="rId23"/>
    <p:sldId id="272" r:id="rId24"/>
    <p:sldId id="270" r:id="rId25"/>
    <p:sldId id="269" r:id="rId26"/>
    <p:sldId id="275" r:id="rId27"/>
    <p:sldId id="276" r:id="rId28"/>
    <p:sldId id="290" r:id="rId29"/>
    <p:sldId id="266" r:id="rId30"/>
    <p:sldId id="281" r:id="rId31"/>
    <p:sldId id="271" r:id="rId32"/>
    <p:sldId id="280" r:id="rId33"/>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68" autoAdjust="0"/>
    <p:restoredTop sz="94660"/>
  </p:normalViewPr>
  <p:slideViewPr>
    <p:cSldViewPr snapToGrid="0">
      <p:cViewPr varScale="1">
        <p:scale>
          <a:sx n="61" d="100"/>
          <a:sy n="61" d="100"/>
        </p:scale>
        <p:origin x="248" y="1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330C-80ED-BE44-B358-ED284930508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B25E29F-A28A-8045-8D07-F5F2A826B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4089469-2743-5A46-912B-0D1216FDB6E0}"/>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5" name="Footer Placeholder 4">
            <a:extLst>
              <a:ext uri="{FF2B5EF4-FFF2-40B4-BE49-F238E27FC236}">
                <a16:creationId xmlns:a16="http://schemas.microsoft.com/office/drawing/2014/main" id="{FF996E95-3E5F-D247-9B34-3A93D4271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83DED-6AE3-F64E-A591-008E24726D57}"/>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301222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0E15-788A-2E48-A8CA-5B978821682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ABD53F-46FD-F84F-B3CC-100F8545DB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617F43-E764-6C4F-BF78-C086FAD77022}"/>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5" name="Footer Placeholder 4">
            <a:extLst>
              <a:ext uri="{FF2B5EF4-FFF2-40B4-BE49-F238E27FC236}">
                <a16:creationId xmlns:a16="http://schemas.microsoft.com/office/drawing/2014/main" id="{3FABDABC-D180-5940-A27D-83229BE36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D2DA5-AF66-D041-872F-A5AB57E4EF73}"/>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14978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6A6DA0-6E18-B643-8AAC-FCC51750FFA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91266B-0C38-964A-A0B9-934BA4257D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666168-3D60-1946-9147-F438BCC41D0D}"/>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5" name="Footer Placeholder 4">
            <a:extLst>
              <a:ext uri="{FF2B5EF4-FFF2-40B4-BE49-F238E27FC236}">
                <a16:creationId xmlns:a16="http://schemas.microsoft.com/office/drawing/2014/main" id="{81DD1206-0325-C746-A7D7-2CB8E002E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7C98C-2EC3-974D-B80A-42CDA86F551D}"/>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15967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266C-638F-CE4D-906F-5FA295345FC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3E5A64-272A-9F4E-95E8-4BD39D4208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1438AC-0347-0442-8CC5-7AC889860222}"/>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5" name="Footer Placeholder 4">
            <a:extLst>
              <a:ext uri="{FF2B5EF4-FFF2-40B4-BE49-F238E27FC236}">
                <a16:creationId xmlns:a16="http://schemas.microsoft.com/office/drawing/2014/main" id="{92B7EB7A-C919-7B4F-B2D8-F4CF6DAA0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425AD-760A-7C49-8B34-7187919C52A3}"/>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322578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5AE2-6566-A74F-B8CC-F3D918E7C4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088CCAE-8708-C045-A40A-C6BF77F14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A9C10D-FE21-B343-A62F-E8867FD9C248}"/>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5" name="Footer Placeholder 4">
            <a:extLst>
              <a:ext uri="{FF2B5EF4-FFF2-40B4-BE49-F238E27FC236}">
                <a16:creationId xmlns:a16="http://schemas.microsoft.com/office/drawing/2014/main" id="{6A120ECA-4A59-B640-ADCC-6FEAEE7E9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1D691-C98D-F44D-A5FA-78959D1A0FC0}"/>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283471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FB5A4-D6D4-324D-AC72-C090EACCB7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F19008-631B-DE4B-B8F1-367500E56F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BA069B8-61E7-2D48-852E-E234EC0C464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2571CD7-F34F-0540-93EE-50FDD0CE85EE}"/>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6" name="Footer Placeholder 5">
            <a:extLst>
              <a:ext uri="{FF2B5EF4-FFF2-40B4-BE49-F238E27FC236}">
                <a16:creationId xmlns:a16="http://schemas.microsoft.com/office/drawing/2014/main" id="{8A88CD76-20E4-AF4B-BB0C-C266B660CD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55173-D79D-1F46-B6AE-57F78DD40DB4}"/>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259283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E632-82FD-5749-9582-9C02BDDBAD5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92E6A1-E8B7-3A4A-8FAA-4AFB5E2106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29F737-E23B-474C-8060-2AD5210F0EF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41873CE-E413-4F42-8A02-B7E88E941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3DAEFB-0EB0-7840-80DC-5DEE1A2A539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01EACCA-5DAA-844E-B73C-27FEC2F6529D}"/>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8" name="Footer Placeholder 7">
            <a:extLst>
              <a:ext uri="{FF2B5EF4-FFF2-40B4-BE49-F238E27FC236}">
                <a16:creationId xmlns:a16="http://schemas.microsoft.com/office/drawing/2014/main" id="{3C8CDF3A-2798-5248-B998-AD6607CFD6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4A2E4-A1C9-E84F-9860-DF759550E919}"/>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394174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A546-08C3-BC4C-B4A3-B825D57E94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40AB0C-3B68-4742-A330-8F6FC882FD61}"/>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4" name="Footer Placeholder 3">
            <a:extLst>
              <a:ext uri="{FF2B5EF4-FFF2-40B4-BE49-F238E27FC236}">
                <a16:creationId xmlns:a16="http://schemas.microsoft.com/office/drawing/2014/main" id="{6904BEDE-DFEB-724E-AFA5-80F30715A7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FCDD6C-FE36-6F49-9467-EE278FF3986E}"/>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183388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FC93C-C4D4-FE45-8DBF-464E24842256}"/>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3" name="Footer Placeholder 2">
            <a:extLst>
              <a:ext uri="{FF2B5EF4-FFF2-40B4-BE49-F238E27FC236}">
                <a16:creationId xmlns:a16="http://schemas.microsoft.com/office/drawing/2014/main" id="{C9A76785-B99F-6648-9BA1-C26294D2E0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A4D4EE-7594-0644-8448-BB9DA0F0D358}"/>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79623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10AA-48DC-C441-875E-039EA240B6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BC38853-6495-7246-BD0F-3FB8D63AB4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CC69F7B-C328-734F-8E76-788C059ED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D98B81-4D67-B442-B745-31C972F05DA2}"/>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6" name="Footer Placeholder 5">
            <a:extLst>
              <a:ext uri="{FF2B5EF4-FFF2-40B4-BE49-F238E27FC236}">
                <a16:creationId xmlns:a16="http://schemas.microsoft.com/office/drawing/2014/main" id="{C74075E3-006C-5B4D-B8B2-C78654944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1BE9E-A2C2-884C-98E4-DE8F4D888493}"/>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229751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C6D3-98FE-DD42-AD06-08CB69ADAA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142AEB-C929-B245-8D0D-2B4B7E9AC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912AE-1F76-4047-AB92-973BB5CC7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E194AB-EFD4-B24D-9CA5-A642FD1DB403}"/>
              </a:ext>
            </a:extLst>
          </p:cNvPr>
          <p:cNvSpPr>
            <a:spLocks noGrp="1"/>
          </p:cNvSpPr>
          <p:nvPr>
            <p:ph type="dt" sz="half" idx="10"/>
          </p:nvPr>
        </p:nvSpPr>
        <p:spPr/>
        <p:txBody>
          <a:bodyPr/>
          <a:lstStyle/>
          <a:p>
            <a:fld id="{CFBF5D64-F092-4FDE-B370-08547EDEAEBC}" type="datetimeFigureOut">
              <a:rPr lang="en-US" smtClean="0"/>
              <a:t>9/22/22</a:t>
            </a:fld>
            <a:endParaRPr lang="en-US"/>
          </a:p>
        </p:txBody>
      </p:sp>
      <p:sp>
        <p:nvSpPr>
          <p:cNvPr id="6" name="Footer Placeholder 5">
            <a:extLst>
              <a:ext uri="{FF2B5EF4-FFF2-40B4-BE49-F238E27FC236}">
                <a16:creationId xmlns:a16="http://schemas.microsoft.com/office/drawing/2014/main" id="{7F5F6066-02BE-E446-AC03-B1E2E8522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62B43-09F4-E949-A516-2FF46F1527F8}"/>
              </a:ext>
            </a:extLst>
          </p:cNvPr>
          <p:cNvSpPr>
            <a:spLocks noGrp="1"/>
          </p:cNvSpPr>
          <p:nvPr>
            <p:ph type="sldNum" sz="quarter" idx="12"/>
          </p:nvPr>
        </p:nvSpPr>
        <p:spPr/>
        <p:txBody>
          <a:bodyPr/>
          <a:lstStyle/>
          <a:p>
            <a:fld id="{3CAA8D1F-44EF-4B9E-AA5E-F206B3AF27B0}" type="slidenum">
              <a:rPr lang="en-US" smtClean="0"/>
              <a:t>‹#›</a:t>
            </a:fld>
            <a:endParaRPr lang="en-US"/>
          </a:p>
        </p:txBody>
      </p:sp>
    </p:spTree>
    <p:extLst>
      <p:ext uri="{BB962C8B-B14F-4D97-AF65-F5344CB8AC3E}">
        <p14:creationId xmlns:p14="http://schemas.microsoft.com/office/powerpoint/2010/main" val="771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2964D6-5F35-454B-993B-076D9C672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BDA5F3-7C80-504B-9C23-2F8CBBFBC7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65F0C8-0ADB-1D42-B2E4-D97893F6E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F5D64-F092-4FDE-B370-08547EDEAEBC}" type="datetimeFigureOut">
              <a:rPr lang="en-US" smtClean="0"/>
              <a:t>9/22/22</a:t>
            </a:fld>
            <a:endParaRPr lang="en-US"/>
          </a:p>
        </p:txBody>
      </p:sp>
      <p:sp>
        <p:nvSpPr>
          <p:cNvPr id="5" name="Footer Placeholder 4">
            <a:extLst>
              <a:ext uri="{FF2B5EF4-FFF2-40B4-BE49-F238E27FC236}">
                <a16:creationId xmlns:a16="http://schemas.microsoft.com/office/drawing/2014/main" id="{12221AAE-DA9B-5847-8CCA-D67D7526F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0F616-8804-DD49-9E68-85FE3C2E5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A8D1F-44EF-4B9E-AA5E-F206B3AF27B0}" type="slidenum">
              <a:rPr lang="en-US" smtClean="0"/>
              <a:t>‹#›</a:t>
            </a:fld>
            <a:endParaRPr lang="en-US"/>
          </a:p>
        </p:txBody>
      </p:sp>
    </p:spTree>
    <p:extLst>
      <p:ext uri="{BB962C8B-B14F-4D97-AF65-F5344CB8AC3E}">
        <p14:creationId xmlns:p14="http://schemas.microsoft.com/office/powerpoint/2010/main" val="425930610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PROPERTY ACQUISITION AND ESTATE PLANNING</a:t>
            </a:r>
          </a:p>
        </p:txBody>
      </p:sp>
      <p:pic>
        <p:nvPicPr>
          <p:cNvPr id="4" name="Picture 3">
            <a:extLst>
              <a:ext uri="{FF2B5EF4-FFF2-40B4-BE49-F238E27FC236}">
                <a16:creationId xmlns:a16="http://schemas.microsoft.com/office/drawing/2014/main" id="{78715BF8-37C5-FA44-B47F-8AD7B2180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236" y="2508250"/>
            <a:ext cx="8215746" cy="2297666"/>
          </a:xfrm>
          <a:prstGeom prst="rect">
            <a:avLst/>
          </a:prstGeom>
        </p:spPr>
      </p:pic>
    </p:spTree>
    <p:extLst>
      <p:ext uri="{BB962C8B-B14F-4D97-AF65-F5344CB8AC3E}">
        <p14:creationId xmlns:p14="http://schemas.microsoft.com/office/powerpoint/2010/main" val="107631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TWO TYPES OF DEATH</a:t>
            </a:r>
          </a:p>
        </p:txBody>
      </p:sp>
      <p:sp>
        <p:nvSpPr>
          <p:cNvPr id="3" name="Content Placeholder 2"/>
          <p:cNvSpPr>
            <a:spLocks noGrp="1"/>
          </p:cNvSpPr>
          <p:nvPr>
            <p:ph idx="1"/>
          </p:nvPr>
        </p:nvSpPr>
        <p:spPr>
          <a:xfrm>
            <a:off x="677334" y="1813748"/>
            <a:ext cx="8596668" cy="3880773"/>
          </a:xfrm>
        </p:spPr>
        <p:txBody>
          <a:bodyPr>
            <a:normAutofit/>
          </a:bodyPr>
          <a:lstStyle/>
          <a:p>
            <a:pPr marL="0" indent="0">
              <a:buNone/>
            </a:pPr>
            <a:r>
              <a:rPr lang="en-ZW" sz="2400" b="1" dirty="0">
                <a:solidFill>
                  <a:schemeClr val="tx1"/>
                </a:solidFill>
              </a:rPr>
              <a:t>One is an organised death but the other is a disorganised and chaotic one, Which one is yours?</a:t>
            </a:r>
          </a:p>
          <a:p>
            <a:pPr marL="0" indent="0">
              <a:buNone/>
            </a:pPr>
            <a:endParaRPr lang="en-ZW" sz="2400" b="1" dirty="0">
              <a:solidFill>
                <a:schemeClr val="tx1"/>
              </a:solidFill>
            </a:endParaRPr>
          </a:p>
          <a:p>
            <a:pPr marL="0" indent="0">
              <a:buNone/>
            </a:pPr>
            <a:endParaRPr lang="en-ZW" sz="2400" dirty="0">
              <a:solidFill>
                <a:schemeClr val="tx1"/>
              </a:solidFill>
            </a:endParaRPr>
          </a:p>
          <a:p>
            <a:r>
              <a:rPr lang="en-US" sz="2400" dirty="0">
                <a:solidFill>
                  <a:schemeClr val="tx1"/>
                </a:solidFill>
              </a:rPr>
              <a:t>1. </a:t>
            </a:r>
            <a:r>
              <a:rPr lang="en-US" sz="2400" b="1" dirty="0">
                <a:solidFill>
                  <a:schemeClr val="tx1"/>
                </a:solidFill>
              </a:rPr>
              <a:t>INTESTATE DEATH</a:t>
            </a:r>
            <a:r>
              <a:rPr lang="en-US" sz="2400" dirty="0">
                <a:solidFill>
                  <a:schemeClr val="tx1"/>
                </a:solidFill>
              </a:rPr>
              <a:t>…..No will/no valid will</a:t>
            </a:r>
          </a:p>
          <a:p>
            <a:endParaRPr lang="en-US" sz="2400" dirty="0">
              <a:solidFill>
                <a:schemeClr val="tx1"/>
              </a:solidFill>
            </a:endParaRPr>
          </a:p>
          <a:p>
            <a:endParaRPr lang="en-US" sz="2400" dirty="0">
              <a:solidFill>
                <a:schemeClr val="tx1"/>
              </a:solidFill>
            </a:endParaRPr>
          </a:p>
          <a:p>
            <a:r>
              <a:rPr lang="en-US" sz="2400" dirty="0">
                <a:solidFill>
                  <a:schemeClr val="tx1"/>
                </a:solidFill>
              </a:rPr>
              <a:t>2. </a:t>
            </a:r>
            <a:r>
              <a:rPr lang="en-US" sz="2400" b="1" dirty="0">
                <a:solidFill>
                  <a:schemeClr val="tx1"/>
                </a:solidFill>
              </a:rPr>
              <a:t>TESTATE DEATH</a:t>
            </a:r>
            <a:r>
              <a:rPr lang="en-US" sz="2400" dirty="0">
                <a:solidFill>
                  <a:schemeClr val="tx1"/>
                </a:solidFill>
              </a:rPr>
              <a:t>………valid will</a:t>
            </a:r>
          </a:p>
        </p:txBody>
      </p:sp>
    </p:spTree>
    <p:extLst>
      <p:ext uri="{BB962C8B-B14F-4D97-AF65-F5344CB8AC3E}">
        <p14:creationId xmlns:p14="http://schemas.microsoft.com/office/powerpoint/2010/main" val="980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What to do upon death In </a:t>
            </a:r>
            <a:r>
              <a:rPr lang="en-US" b="1" dirty="0" err="1"/>
              <a:t>Zim</a:t>
            </a:r>
            <a:endParaRPr lang="en-US" b="1" dirty="0"/>
          </a:p>
        </p:txBody>
      </p:sp>
      <p:sp>
        <p:nvSpPr>
          <p:cNvPr id="3" name="Content Placeholder 2"/>
          <p:cNvSpPr>
            <a:spLocks noGrp="1"/>
          </p:cNvSpPr>
          <p:nvPr>
            <p:ph idx="1"/>
          </p:nvPr>
        </p:nvSpPr>
        <p:spPr>
          <a:xfrm>
            <a:off x="838200" y="1542432"/>
            <a:ext cx="10515600" cy="4351338"/>
          </a:xfrm>
        </p:spPr>
        <p:txBody>
          <a:bodyPr>
            <a:noAutofit/>
          </a:bodyPr>
          <a:lstStyle/>
          <a:p>
            <a:r>
              <a:rPr lang="en-US" sz="2400" dirty="0">
                <a:solidFill>
                  <a:schemeClr val="tx1"/>
                </a:solidFill>
              </a:rPr>
              <a:t>Register with Registrar of births and deaths for a death certificate</a:t>
            </a:r>
          </a:p>
          <a:p>
            <a:r>
              <a:rPr lang="en-US" sz="2400" dirty="0">
                <a:solidFill>
                  <a:schemeClr val="tx1"/>
                </a:solidFill>
              </a:rPr>
              <a:t>Register Estate with the Master of the High Court/Magistrate within 14 days </a:t>
            </a:r>
          </a:p>
          <a:p>
            <a:r>
              <a:rPr lang="en-US" sz="2400" dirty="0">
                <a:solidFill>
                  <a:schemeClr val="tx1"/>
                </a:solidFill>
              </a:rPr>
              <a:t>Upon registration the responsible person should complete a death notice form and inventory form listing deceased’s assets</a:t>
            </a:r>
          </a:p>
          <a:p>
            <a:r>
              <a:rPr lang="en-US" sz="2400" dirty="0">
                <a:solidFill>
                  <a:schemeClr val="tx1"/>
                </a:solidFill>
              </a:rPr>
              <a:t>Convene an Edict meeting (where there is no will) to appoint an executor- neutral executor to be appointed where there is no consensus</a:t>
            </a:r>
          </a:p>
          <a:p>
            <a:endParaRPr lang="en-US" sz="2400" dirty="0">
              <a:solidFill>
                <a:schemeClr val="tx1"/>
              </a:solidFill>
            </a:endParaRPr>
          </a:p>
          <a:p>
            <a:endParaRPr lang="en-US" sz="2400" dirty="0">
              <a:solidFill>
                <a:schemeClr val="tx1"/>
              </a:solidFill>
            </a:endParaRPr>
          </a:p>
          <a:p>
            <a:r>
              <a:rPr lang="en-US" sz="2400" dirty="0">
                <a:solidFill>
                  <a:schemeClr val="tx1"/>
                </a:solidFill>
              </a:rPr>
              <a:t>Inheritance is governed by general law or customary law depending on type of marriage </a:t>
            </a:r>
          </a:p>
        </p:txBody>
      </p:sp>
    </p:spTree>
    <p:extLst>
      <p:ext uri="{BB962C8B-B14F-4D97-AF65-F5344CB8AC3E}">
        <p14:creationId xmlns:p14="http://schemas.microsoft.com/office/powerpoint/2010/main" val="151322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a:t>FORMS OF ESTATE PLANNING </a:t>
            </a:r>
          </a:p>
        </p:txBody>
      </p:sp>
      <p:sp>
        <p:nvSpPr>
          <p:cNvPr id="3" name="Content Placeholder 2"/>
          <p:cNvSpPr>
            <a:spLocks noGrp="1"/>
          </p:cNvSpPr>
          <p:nvPr>
            <p:ph idx="1"/>
          </p:nvPr>
        </p:nvSpPr>
        <p:spPr>
          <a:xfrm>
            <a:off x="677334" y="2160589"/>
            <a:ext cx="8596668" cy="2285287"/>
          </a:xfrm>
        </p:spPr>
        <p:txBody>
          <a:bodyPr>
            <a:noAutofit/>
          </a:bodyPr>
          <a:lstStyle/>
          <a:p>
            <a:r>
              <a:rPr lang="en-ZW" sz="2800" dirty="0"/>
              <a:t>Purchasing property in the names of children </a:t>
            </a:r>
          </a:p>
          <a:p>
            <a:pPr marL="0" indent="0">
              <a:buNone/>
            </a:pPr>
            <a:endParaRPr lang="en-ZW" sz="2800" dirty="0"/>
          </a:p>
          <a:p>
            <a:r>
              <a:rPr lang="en-ZW" sz="2800" dirty="0"/>
              <a:t>Purchasing property in the name of a company and owning shares in the company </a:t>
            </a:r>
          </a:p>
          <a:p>
            <a:pPr marL="0" indent="0">
              <a:buNone/>
            </a:pPr>
            <a:endParaRPr lang="en-ZW" sz="2800" dirty="0"/>
          </a:p>
          <a:p>
            <a:r>
              <a:rPr lang="en-ZW" sz="2800" dirty="0"/>
              <a:t>Writing a will </a:t>
            </a:r>
          </a:p>
          <a:p>
            <a:pPr marL="0" indent="0">
              <a:buNone/>
            </a:pPr>
            <a:endParaRPr lang="en-ZW" sz="2800" dirty="0"/>
          </a:p>
          <a:p>
            <a:r>
              <a:rPr lang="en-ZW" sz="2800" dirty="0"/>
              <a:t>Constituting a Family Trust </a:t>
            </a:r>
          </a:p>
        </p:txBody>
      </p:sp>
    </p:spTree>
    <p:extLst>
      <p:ext uri="{BB962C8B-B14F-4D97-AF65-F5344CB8AC3E}">
        <p14:creationId xmlns:p14="http://schemas.microsoft.com/office/powerpoint/2010/main" val="231285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Intestate Succession</a:t>
            </a:r>
          </a:p>
        </p:txBody>
      </p:sp>
      <p:sp>
        <p:nvSpPr>
          <p:cNvPr id="3" name="Content Placeholder 2"/>
          <p:cNvSpPr>
            <a:spLocks noGrp="1"/>
          </p:cNvSpPr>
          <p:nvPr>
            <p:ph idx="1"/>
          </p:nvPr>
        </p:nvSpPr>
        <p:spPr>
          <a:xfrm>
            <a:off x="302172" y="1693075"/>
            <a:ext cx="10515600" cy="4351338"/>
          </a:xfrm>
        </p:spPr>
        <p:txBody>
          <a:bodyPr>
            <a:normAutofit/>
          </a:bodyPr>
          <a:lstStyle/>
          <a:p>
            <a:r>
              <a:rPr lang="en-US" sz="2800" dirty="0"/>
              <a:t>Intestate death  refers to death where a person dies </a:t>
            </a:r>
          </a:p>
          <a:p>
            <a:pPr marL="0" indent="0">
              <a:buNone/>
            </a:pPr>
            <a:r>
              <a:rPr lang="en-US" sz="2800" dirty="0"/>
              <a:t>	without leaving a will.</a:t>
            </a:r>
          </a:p>
          <a:p>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106" y="3380078"/>
            <a:ext cx="4493124" cy="3294956"/>
          </a:xfrm>
          <a:prstGeom prst="rect">
            <a:avLst/>
          </a:prstGeom>
        </p:spPr>
      </p:pic>
    </p:spTree>
    <p:extLst>
      <p:ext uri="{BB962C8B-B14F-4D97-AF65-F5344CB8AC3E}">
        <p14:creationId xmlns:p14="http://schemas.microsoft.com/office/powerpoint/2010/main" val="3171617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Inheritance under general law? </a:t>
            </a:r>
          </a:p>
        </p:txBody>
      </p:sp>
      <p:sp>
        <p:nvSpPr>
          <p:cNvPr id="3" name="Content Placeholder 2"/>
          <p:cNvSpPr>
            <a:spLocks noGrp="1"/>
          </p:cNvSpPr>
          <p:nvPr>
            <p:ph idx="1"/>
          </p:nvPr>
        </p:nvSpPr>
        <p:spPr>
          <a:xfrm>
            <a:off x="333703" y="1753216"/>
            <a:ext cx="10515600" cy="4351338"/>
          </a:xfrm>
        </p:spPr>
        <p:txBody>
          <a:bodyPr>
            <a:normAutofit/>
          </a:bodyPr>
          <a:lstStyle/>
          <a:p>
            <a:r>
              <a:rPr lang="en-US" sz="2400" dirty="0"/>
              <a:t>See  Deceased Estates Succession Act  6:02 (DESA)</a:t>
            </a:r>
          </a:p>
          <a:p>
            <a:endParaRPr lang="en-US" sz="2400" dirty="0"/>
          </a:p>
          <a:p>
            <a:r>
              <a:rPr lang="en-US" sz="2400" dirty="0"/>
              <a:t>Surviving Spouse inherits the matrimonial home and all household goods </a:t>
            </a:r>
          </a:p>
          <a:p>
            <a:r>
              <a:rPr lang="en-US" sz="2400" dirty="0"/>
              <a:t>Remaining property is divided between the children and surviving spouse </a:t>
            </a:r>
          </a:p>
          <a:p>
            <a:r>
              <a:rPr lang="en-US" sz="2400" dirty="0"/>
              <a:t>In the absence of children or spouse, parents and siblings will be beneficiaries  </a:t>
            </a:r>
          </a:p>
        </p:txBody>
      </p:sp>
    </p:spTree>
    <p:extLst>
      <p:ext uri="{BB962C8B-B14F-4D97-AF65-F5344CB8AC3E}">
        <p14:creationId xmlns:p14="http://schemas.microsoft.com/office/powerpoint/2010/main" val="34903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INHERITANCE UNDER CUSTOMARY LAW </a:t>
            </a:r>
          </a:p>
        </p:txBody>
      </p:sp>
      <p:sp>
        <p:nvSpPr>
          <p:cNvPr id="3" name="Content Placeholder 2"/>
          <p:cNvSpPr>
            <a:spLocks noGrp="1"/>
          </p:cNvSpPr>
          <p:nvPr>
            <p:ph idx="1"/>
          </p:nvPr>
        </p:nvSpPr>
        <p:spPr>
          <a:xfrm>
            <a:off x="223345" y="1458928"/>
            <a:ext cx="10515600" cy="4351338"/>
          </a:xfrm>
        </p:spPr>
        <p:txBody>
          <a:bodyPr>
            <a:noAutofit/>
          </a:bodyPr>
          <a:lstStyle/>
          <a:p>
            <a:r>
              <a:rPr lang="en-US" sz="2000" dirty="0"/>
              <a:t>In terms of Administration of Estates  Amendment Act  no. 6 of 1997</a:t>
            </a:r>
          </a:p>
          <a:p>
            <a:endParaRPr lang="en-US" sz="2000" dirty="0"/>
          </a:p>
          <a:p>
            <a:r>
              <a:rPr lang="en-ZW" sz="2000" dirty="0"/>
              <a:t>spouse, </a:t>
            </a:r>
            <a:r>
              <a:rPr lang="en-ZW" sz="2000" b="1" dirty="0"/>
              <a:t>inherits the matrimonial home</a:t>
            </a:r>
            <a:r>
              <a:rPr lang="en-ZW" sz="2000" dirty="0"/>
              <a:t> and household effects</a:t>
            </a:r>
          </a:p>
          <a:p>
            <a:r>
              <a:rPr lang="en-ZW" sz="2000" dirty="0"/>
              <a:t>In addition to the house, the spouse is entitled to </a:t>
            </a:r>
            <a:r>
              <a:rPr lang="en-ZW" sz="2000" b="1" dirty="0"/>
              <a:t>half of the remaining property</a:t>
            </a:r>
            <a:endParaRPr lang="en-US" sz="2000" dirty="0"/>
          </a:p>
          <a:p>
            <a:r>
              <a:rPr lang="en-ZW" sz="2000" dirty="0"/>
              <a:t>The </a:t>
            </a:r>
            <a:r>
              <a:rPr lang="en-ZW" sz="2000" b="1" dirty="0"/>
              <a:t>other half is shared among the children.</a:t>
            </a:r>
          </a:p>
          <a:p>
            <a:endParaRPr lang="en-US" sz="2000" dirty="0"/>
          </a:p>
          <a:p>
            <a:r>
              <a:rPr lang="en-ZW" sz="2000" b="1" dirty="0"/>
              <a:t>What if there are more than one surviving spouses?</a:t>
            </a:r>
            <a:endParaRPr lang="en-US" sz="2000" dirty="0"/>
          </a:p>
          <a:p>
            <a:r>
              <a:rPr lang="en-ZW" sz="2000" dirty="0"/>
              <a:t>more than one wife, </a:t>
            </a:r>
            <a:r>
              <a:rPr lang="en-ZW" sz="2000" b="1" dirty="0"/>
              <a:t>each wife is entitled to the matrimonial home</a:t>
            </a:r>
            <a:r>
              <a:rPr lang="en-ZW" sz="2000" dirty="0"/>
              <a:t> that they stayed in before the death of the husband and all the household goods in it</a:t>
            </a:r>
            <a:endParaRPr lang="en-US" sz="2000" dirty="0"/>
          </a:p>
          <a:p>
            <a:r>
              <a:rPr lang="en-ZW" sz="2000" b="1" dirty="0"/>
              <a:t>All the wives</a:t>
            </a:r>
            <a:r>
              <a:rPr lang="en-ZW" sz="2000" dirty="0"/>
              <a:t> are entitled to a </a:t>
            </a:r>
            <a:r>
              <a:rPr lang="en-ZW" sz="2000" b="1" dirty="0"/>
              <a:t>1/3</a:t>
            </a:r>
            <a:r>
              <a:rPr lang="en-ZW" sz="2000" dirty="0"/>
              <a:t> of the estate</a:t>
            </a:r>
            <a:endParaRPr lang="en-US" sz="2000" dirty="0"/>
          </a:p>
          <a:p>
            <a:r>
              <a:rPr lang="en-ZW" sz="2000" dirty="0"/>
              <a:t>They have to share that 1/3 with the </a:t>
            </a:r>
            <a:r>
              <a:rPr lang="en-ZW" sz="2000" b="1" dirty="0"/>
              <a:t>first wife getting a larger share</a:t>
            </a:r>
            <a:r>
              <a:rPr lang="en-ZW" sz="2000" dirty="0"/>
              <a:t>  the first wife gets 2/3 of the 1/3, the other wives have to share the remaining 1/3. the other 2/3 of the estate is given to children of the deceased.</a:t>
            </a:r>
            <a:endParaRPr lang="en-US" sz="2000" dirty="0"/>
          </a:p>
          <a:p>
            <a:endParaRPr lang="en-US" sz="2000" dirty="0"/>
          </a:p>
        </p:txBody>
      </p:sp>
    </p:spTree>
    <p:extLst>
      <p:ext uri="{BB962C8B-B14F-4D97-AF65-F5344CB8AC3E}">
        <p14:creationId xmlns:p14="http://schemas.microsoft.com/office/powerpoint/2010/main" val="252316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TESTATE SUCCESSION </a:t>
            </a:r>
          </a:p>
        </p:txBody>
      </p:sp>
      <p:sp>
        <p:nvSpPr>
          <p:cNvPr id="5" name="Content Placeholder 2"/>
          <p:cNvSpPr>
            <a:spLocks noGrp="1"/>
          </p:cNvSpPr>
          <p:nvPr>
            <p:ph idx="1"/>
          </p:nvPr>
        </p:nvSpPr>
        <p:spPr>
          <a:xfrm>
            <a:off x="677334" y="1549567"/>
            <a:ext cx="10515600" cy="4351338"/>
          </a:xfrm>
        </p:spPr>
        <p:txBody>
          <a:bodyPr>
            <a:normAutofit/>
          </a:bodyPr>
          <a:lstStyle/>
          <a:p>
            <a:r>
              <a:rPr lang="en-US" sz="2800" dirty="0"/>
              <a:t>Testate death:</a:t>
            </a:r>
          </a:p>
          <a:p>
            <a:r>
              <a:rPr lang="en-US" sz="2800" dirty="0"/>
              <a:t>This is “organized death” </a:t>
            </a:r>
          </a:p>
          <a:p>
            <a:pPr marL="0" indent="0">
              <a:buNone/>
            </a:pPr>
            <a:endParaRPr lang="en-US" sz="2800" dirty="0"/>
          </a:p>
          <a:p>
            <a:r>
              <a:rPr lang="en-US" sz="2800" dirty="0"/>
              <a:t>One dies leaving a </a:t>
            </a:r>
            <a:r>
              <a:rPr lang="en-US" sz="2800" b="1" dirty="0"/>
              <a:t>VALID </a:t>
            </a:r>
            <a:r>
              <a:rPr lang="en-US" sz="2800" dirty="0"/>
              <a:t>will and their wishes will be respected. </a:t>
            </a:r>
          </a:p>
          <a:p>
            <a:endParaRPr lang="en-US" sz="2800" dirty="0"/>
          </a:p>
          <a:p>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331" y="4693298"/>
            <a:ext cx="2519265" cy="1612641"/>
          </a:xfrm>
          <a:prstGeom prst="rect">
            <a:avLst/>
          </a:prstGeom>
        </p:spPr>
      </p:pic>
    </p:spTree>
    <p:extLst>
      <p:ext uri="{BB962C8B-B14F-4D97-AF65-F5344CB8AC3E}">
        <p14:creationId xmlns:p14="http://schemas.microsoft.com/office/powerpoint/2010/main" val="209063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Commonly </a:t>
            </a:r>
            <a:r>
              <a:rPr lang="en-US" b="1" dirty="0" err="1"/>
              <a:t>KnownPlanning</a:t>
            </a:r>
            <a:r>
              <a:rPr lang="en-US" b="1" dirty="0"/>
              <a:t>  Options </a:t>
            </a:r>
          </a:p>
        </p:txBody>
      </p:sp>
      <p:sp>
        <p:nvSpPr>
          <p:cNvPr id="3" name="Content Placeholder 2"/>
          <p:cNvSpPr>
            <a:spLocks noGrp="1"/>
          </p:cNvSpPr>
          <p:nvPr>
            <p:ph idx="1"/>
          </p:nvPr>
        </p:nvSpPr>
        <p:spPr>
          <a:xfrm>
            <a:off x="677334" y="457913"/>
            <a:ext cx="8596668" cy="3880773"/>
          </a:xfrm>
        </p:spPr>
        <p:txBody>
          <a:bodyPr>
            <a:normAutofit/>
          </a:bodyPr>
          <a:lstStyle/>
          <a:p>
            <a:pPr marL="0" indent="0">
              <a:buNone/>
            </a:pPr>
            <a:endParaRPr lang="en-US" sz="3600" dirty="0"/>
          </a:p>
          <a:p>
            <a:pPr marL="0" indent="0" algn="ctr">
              <a:buNone/>
            </a:pPr>
            <a:endParaRPr lang="en-US" sz="3600" dirty="0"/>
          </a:p>
          <a:p>
            <a:pPr marL="0" indent="0" algn="ctr">
              <a:buNone/>
            </a:pPr>
            <a:endParaRPr lang="en-US" sz="3600" dirty="0"/>
          </a:p>
          <a:p>
            <a:pPr algn="ctr"/>
            <a:r>
              <a:rPr lang="en-US" sz="3600" dirty="0"/>
              <a:t>WILL </a:t>
            </a:r>
          </a:p>
          <a:p>
            <a:pPr algn="ctr"/>
            <a:endParaRPr lang="en-US" sz="3600" dirty="0"/>
          </a:p>
          <a:p>
            <a:pPr algn="ctr"/>
            <a:r>
              <a:rPr lang="en-US" sz="3600" dirty="0"/>
              <a:t>TRUST</a:t>
            </a:r>
          </a:p>
          <a:p>
            <a:pPr marL="0" indent="0">
              <a:buNone/>
            </a:pPr>
            <a:endParaRPr lang="en-US" sz="3600" dirty="0"/>
          </a:p>
        </p:txBody>
      </p:sp>
    </p:spTree>
    <p:extLst>
      <p:ext uri="{BB962C8B-B14F-4D97-AF65-F5344CB8AC3E}">
        <p14:creationId xmlns:p14="http://schemas.microsoft.com/office/powerpoint/2010/main" val="265738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80">
                                          <p:stCondLst>
                                            <p:cond delay="0"/>
                                          </p:stCondLst>
                                        </p:cTn>
                                        <p:tgtEl>
                                          <p:spTgt spid="3">
                                            <p:txEl>
                                              <p:pRg st="5" end="5"/>
                                            </p:txEl>
                                          </p:spTgt>
                                        </p:tgtEl>
                                      </p:cBhvr>
                                    </p:animEffect>
                                    <p:anim calcmode="lin" valueType="num">
                                      <p:cBhvr>
                                        <p:cTn id="2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5" end="5"/>
                                            </p:txEl>
                                          </p:spTgt>
                                        </p:tgtEl>
                                      </p:cBhvr>
                                      <p:to x="100000" y="60000"/>
                                    </p:animScale>
                                    <p:animScale>
                                      <p:cBhvr>
                                        <p:cTn id="32" dur="166" decel="50000">
                                          <p:stCondLst>
                                            <p:cond delay="676"/>
                                          </p:stCondLst>
                                        </p:cTn>
                                        <p:tgtEl>
                                          <p:spTgt spid="3">
                                            <p:txEl>
                                              <p:pRg st="5" end="5"/>
                                            </p:txEl>
                                          </p:spTgt>
                                        </p:tgtEl>
                                      </p:cBhvr>
                                      <p:to x="100000" y="100000"/>
                                    </p:animScale>
                                    <p:animScale>
                                      <p:cBhvr>
                                        <p:cTn id="33" dur="26">
                                          <p:stCondLst>
                                            <p:cond delay="1312"/>
                                          </p:stCondLst>
                                        </p:cTn>
                                        <p:tgtEl>
                                          <p:spTgt spid="3">
                                            <p:txEl>
                                              <p:pRg st="5" end="5"/>
                                            </p:txEl>
                                          </p:spTgt>
                                        </p:tgtEl>
                                      </p:cBhvr>
                                      <p:to x="100000" y="80000"/>
                                    </p:animScale>
                                    <p:animScale>
                                      <p:cBhvr>
                                        <p:cTn id="34" dur="166" decel="50000">
                                          <p:stCondLst>
                                            <p:cond delay="1338"/>
                                          </p:stCondLst>
                                        </p:cTn>
                                        <p:tgtEl>
                                          <p:spTgt spid="3">
                                            <p:txEl>
                                              <p:pRg st="5" end="5"/>
                                            </p:txEl>
                                          </p:spTgt>
                                        </p:tgtEl>
                                      </p:cBhvr>
                                      <p:to x="100000" y="100000"/>
                                    </p:animScale>
                                    <p:animScale>
                                      <p:cBhvr>
                                        <p:cTn id="35" dur="26">
                                          <p:stCondLst>
                                            <p:cond delay="1642"/>
                                          </p:stCondLst>
                                        </p:cTn>
                                        <p:tgtEl>
                                          <p:spTgt spid="3">
                                            <p:txEl>
                                              <p:pRg st="5" end="5"/>
                                            </p:txEl>
                                          </p:spTgt>
                                        </p:tgtEl>
                                      </p:cBhvr>
                                      <p:to x="100000" y="90000"/>
                                    </p:animScale>
                                    <p:animScale>
                                      <p:cBhvr>
                                        <p:cTn id="36" dur="166" decel="50000">
                                          <p:stCondLst>
                                            <p:cond delay="1668"/>
                                          </p:stCondLst>
                                        </p:cTn>
                                        <p:tgtEl>
                                          <p:spTgt spid="3">
                                            <p:txEl>
                                              <p:pRg st="5" end="5"/>
                                            </p:txEl>
                                          </p:spTgt>
                                        </p:tgtEl>
                                      </p:cBhvr>
                                      <p:to x="100000" y="100000"/>
                                    </p:animScale>
                                    <p:animScale>
                                      <p:cBhvr>
                                        <p:cTn id="37" dur="26">
                                          <p:stCondLst>
                                            <p:cond delay="1808"/>
                                          </p:stCondLst>
                                        </p:cTn>
                                        <p:tgtEl>
                                          <p:spTgt spid="3">
                                            <p:txEl>
                                              <p:pRg st="5" end="5"/>
                                            </p:txEl>
                                          </p:spTgt>
                                        </p:tgtEl>
                                      </p:cBhvr>
                                      <p:to x="100000" y="95000"/>
                                    </p:animScale>
                                    <p:animScale>
                                      <p:cBhvr>
                                        <p:cTn id="3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B1F0-40DA-964E-A4D3-7BE1772A51D8}"/>
              </a:ext>
            </a:extLst>
          </p:cNvPr>
          <p:cNvSpPr>
            <a:spLocks noGrp="1"/>
          </p:cNvSpPr>
          <p:nvPr>
            <p:ph type="title"/>
          </p:nvPr>
        </p:nvSpPr>
        <p:spPr/>
        <p:txBody>
          <a:bodyPr/>
          <a:lstStyle/>
          <a:p>
            <a:r>
              <a:rPr lang="en-US" dirty="0"/>
              <a:t>			</a:t>
            </a:r>
            <a:r>
              <a:rPr lang="en-US" b="1" dirty="0"/>
              <a:t>WILL VS TRUST</a:t>
            </a:r>
          </a:p>
        </p:txBody>
      </p:sp>
      <p:sp>
        <p:nvSpPr>
          <p:cNvPr id="3" name="Content Placeholder 2">
            <a:extLst>
              <a:ext uri="{FF2B5EF4-FFF2-40B4-BE49-F238E27FC236}">
                <a16:creationId xmlns:a16="http://schemas.microsoft.com/office/drawing/2014/main" id="{99ECD4D8-5F79-0D4B-A412-AB10A3C3F3BE}"/>
              </a:ext>
            </a:extLst>
          </p:cNvPr>
          <p:cNvSpPr>
            <a:spLocks noGrp="1"/>
          </p:cNvSpPr>
          <p:nvPr>
            <p:ph idx="1"/>
          </p:nvPr>
        </p:nvSpPr>
        <p:spPr/>
        <p:txBody>
          <a:bodyPr>
            <a:normAutofit fontScale="92500" lnSpcReduction="10000"/>
          </a:bodyPr>
          <a:lstStyle/>
          <a:p>
            <a:r>
              <a:rPr lang="en-ZW" dirty="0"/>
              <a:t>Wills and trusts are both important estate-planning tools, but they differ in important ways.</a:t>
            </a:r>
          </a:p>
          <a:p>
            <a:r>
              <a:rPr lang="en-ZW" dirty="0"/>
              <a:t>A will becomes active only after one's death BUT a trust is active the day you create it, and a founder may list the distribution of assets before their death in it</a:t>
            </a:r>
          </a:p>
          <a:p>
            <a:r>
              <a:rPr lang="en-ZW" dirty="0"/>
              <a:t>wills must go through a legal process called probate, where an authorized court administrator examines them. This process can be lengthy and potentially contentious if will is contested BUT Trusts are not required to go through probate when the Founder dies, and they cannot be contested.</a:t>
            </a:r>
          </a:p>
          <a:p>
            <a:r>
              <a:rPr lang="en-ZW" dirty="0"/>
              <a:t>Trusts offer more control of assets, but they are more expensive, tedious to set up, and actively managed.</a:t>
            </a:r>
            <a:endParaRPr lang="en-US" dirty="0"/>
          </a:p>
        </p:txBody>
      </p:sp>
    </p:spTree>
    <p:extLst>
      <p:ext uri="{BB962C8B-B14F-4D97-AF65-F5344CB8AC3E}">
        <p14:creationId xmlns:p14="http://schemas.microsoft.com/office/powerpoint/2010/main" val="2645440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gn="ctr"/>
            <a:r>
              <a:rPr lang="en-US" b="1"/>
              <a:t>What is a will </a:t>
            </a:r>
            <a:endParaRPr lang="en-US" b="1" dirty="0"/>
          </a:p>
        </p:txBody>
      </p:sp>
      <p:sp>
        <p:nvSpPr>
          <p:cNvPr id="9" name="Content Placeholder 2"/>
          <p:cNvSpPr>
            <a:spLocks noGrp="1"/>
          </p:cNvSpPr>
          <p:nvPr>
            <p:ph idx="1"/>
          </p:nvPr>
        </p:nvSpPr>
        <p:spPr>
          <a:xfrm>
            <a:off x="677334" y="1270000"/>
            <a:ext cx="8596668" cy="3880773"/>
          </a:xfrm>
        </p:spPr>
        <p:txBody>
          <a:bodyPr>
            <a:noAutofit/>
          </a:bodyPr>
          <a:lstStyle/>
          <a:p>
            <a:r>
              <a:rPr lang="en-ZW" sz="2400" b="1" dirty="0"/>
              <a:t>WILLS ACT 6:06</a:t>
            </a:r>
          </a:p>
          <a:p>
            <a:pPr algn="just"/>
            <a:r>
              <a:rPr lang="en-ZW" sz="2400" dirty="0"/>
              <a:t>A legal document (written, signed and witnessed) that indicates how one’s property will be distributed at the time of his death. It is revocable and subject to amendment at any time during one’s life time.  </a:t>
            </a:r>
          </a:p>
          <a:p>
            <a:pPr algn="just"/>
            <a:endParaRPr lang="en-ZW" sz="2400" dirty="0"/>
          </a:p>
          <a:p>
            <a:pPr algn="just"/>
            <a:r>
              <a:rPr lang="en-ZW" sz="2400" dirty="0"/>
              <a:t>Within the will, the testator names an executor. </a:t>
            </a:r>
          </a:p>
          <a:p>
            <a:pPr marL="0" indent="0" algn="just">
              <a:buNone/>
            </a:pPr>
            <a:endParaRPr lang="en-ZW" sz="2400" dirty="0"/>
          </a:p>
          <a:p>
            <a:pPr algn="just"/>
            <a:r>
              <a:rPr lang="en-ZW" sz="2400" dirty="0"/>
              <a:t>can be used to name a guardian for minor children as well as someone to handle the financial affairs of the children.</a:t>
            </a:r>
          </a:p>
          <a:p>
            <a:pPr marL="0" indent="0" algn="just">
              <a:buNone/>
            </a:pPr>
            <a:endParaRPr lang="en-ZW" sz="2400" dirty="0"/>
          </a:p>
          <a:p>
            <a:pPr algn="just"/>
            <a:r>
              <a:rPr lang="en-ZW" sz="2400" dirty="0"/>
              <a:t>Will you write a Will?</a:t>
            </a:r>
          </a:p>
          <a:p>
            <a:pPr marL="0" indent="0" algn="just">
              <a:buNone/>
            </a:pPr>
            <a:endParaRPr lang="en-US" sz="2400" dirty="0"/>
          </a:p>
          <a:p>
            <a:pPr marL="0" indent="0" algn="just">
              <a:buNone/>
            </a:pPr>
            <a:endParaRPr lang="en-US" sz="2400" dirty="0"/>
          </a:p>
        </p:txBody>
      </p:sp>
      <p:pic>
        <p:nvPicPr>
          <p:cNvPr id="4098" name="Picture 2" descr="Is a will legally binding?">
            <a:extLst>
              <a:ext uri="{FF2B5EF4-FFF2-40B4-BE49-F238E27FC236}">
                <a16:creationId xmlns:a16="http://schemas.microsoft.com/office/drawing/2014/main" id="{2193DD65-CFDC-704E-8683-F2C492805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201" y="1998921"/>
            <a:ext cx="30734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1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a:t>TENDAI RUSINAHAMA RABVUKWA</a:t>
            </a:r>
          </a:p>
        </p:txBody>
      </p:sp>
      <p:sp>
        <p:nvSpPr>
          <p:cNvPr id="3" name="Content Placeholder 2"/>
          <p:cNvSpPr>
            <a:spLocks noGrp="1"/>
          </p:cNvSpPr>
          <p:nvPr>
            <p:ph idx="1"/>
          </p:nvPr>
        </p:nvSpPr>
        <p:spPr/>
        <p:txBody>
          <a:bodyPr/>
          <a:lstStyle/>
          <a:p>
            <a:r>
              <a:rPr lang="en-US" dirty="0">
                <a:solidFill>
                  <a:schemeClr val="tx1"/>
                </a:solidFill>
              </a:rPr>
              <a:t>LLBS(Hons) UZ</a:t>
            </a:r>
          </a:p>
          <a:p>
            <a:r>
              <a:rPr lang="en-US" dirty="0">
                <a:solidFill>
                  <a:schemeClr val="tx1"/>
                </a:solidFill>
              </a:rPr>
              <a:t>Former Senior Magistrate</a:t>
            </a:r>
          </a:p>
          <a:p>
            <a:r>
              <a:rPr lang="en-US" dirty="0">
                <a:solidFill>
                  <a:schemeClr val="tx1"/>
                </a:solidFill>
              </a:rPr>
              <a:t>Founder and Senior Partner Brentwood Chambers</a:t>
            </a:r>
          </a:p>
          <a:p>
            <a:r>
              <a:rPr lang="en-US" dirty="0">
                <a:solidFill>
                  <a:schemeClr val="tx1"/>
                </a:solidFill>
              </a:rPr>
              <a:t>Happily Married to James Rabvukwa  </a:t>
            </a:r>
          </a:p>
          <a:p>
            <a:r>
              <a:rPr lang="en-US" dirty="0"/>
              <a:t>263</a:t>
            </a:r>
            <a:r>
              <a:rPr lang="en-US" dirty="0">
                <a:solidFill>
                  <a:schemeClr val="tx1"/>
                </a:solidFill>
              </a:rPr>
              <a:t>772743338, </a:t>
            </a:r>
            <a:r>
              <a:rPr lang="en-US" dirty="0" err="1">
                <a:solidFill>
                  <a:schemeClr val="tx1"/>
                </a:solidFill>
              </a:rPr>
              <a:t>tendai@</a:t>
            </a:r>
            <a:r>
              <a:rPr lang="en-US" dirty="0" err="1"/>
              <a:t>brentwoodchambers</a:t>
            </a:r>
            <a:r>
              <a:rPr lang="en-US" dirty="0" err="1">
                <a:solidFill>
                  <a:schemeClr val="tx1"/>
                </a:solidFill>
              </a:rPr>
              <a:t>.com</a:t>
            </a:r>
            <a:endParaRPr lang="en-US" dirty="0">
              <a:solidFill>
                <a:schemeClr val="tx1"/>
              </a:solidFill>
            </a:endParaRPr>
          </a:p>
          <a:p>
            <a:r>
              <a:rPr lang="en-US" dirty="0" err="1">
                <a:solidFill>
                  <a:schemeClr val="tx1"/>
                </a:solidFill>
              </a:rPr>
              <a:t>www.brentwoodchambers.com</a:t>
            </a:r>
            <a:endParaRPr lang="en-US" dirty="0">
              <a:solidFill>
                <a:schemeClr val="tx1"/>
              </a:solidFill>
            </a:endParaRPr>
          </a:p>
          <a:p>
            <a:endParaRPr lang="en-ZW" dirty="0"/>
          </a:p>
        </p:txBody>
      </p:sp>
    </p:spTree>
    <p:extLst>
      <p:ext uri="{BB962C8B-B14F-4D97-AF65-F5344CB8AC3E}">
        <p14:creationId xmlns:p14="http://schemas.microsoft.com/office/powerpoint/2010/main" val="3147414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Contents of a will</a:t>
            </a:r>
          </a:p>
        </p:txBody>
      </p:sp>
      <p:sp>
        <p:nvSpPr>
          <p:cNvPr id="3" name="Content Placeholder 2"/>
          <p:cNvSpPr>
            <a:spLocks noGrp="1"/>
          </p:cNvSpPr>
          <p:nvPr>
            <p:ph idx="1"/>
          </p:nvPr>
        </p:nvSpPr>
        <p:spPr/>
        <p:txBody>
          <a:bodyPr>
            <a:noAutofit/>
          </a:bodyPr>
          <a:lstStyle/>
          <a:p>
            <a:pPr lvl="0"/>
            <a:endParaRPr lang="en-ZW" sz="2800" dirty="0"/>
          </a:p>
          <a:p>
            <a:pPr lvl="0"/>
            <a:r>
              <a:rPr lang="en-ZW" sz="2800" dirty="0"/>
              <a:t>Designation of an </a:t>
            </a:r>
            <a:r>
              <a:rPr lang="en-ZW" sz="2800" b="1" dirty="0"/>
              <a:t>executor</a:t>
            </a:r>
            <a:r>
              <a:rPr lang="en-ZW" sz="2800" dirty="0"/>
              <a:t>, who carries out the provisions of the will.</a:t>
            </a:r>
            <a:endParaRPr lang="en-US" sz="2800" dirty="0"/>
          </a:p>
          <a:p>
            <a:pPr lvl="0"/>
            <a:r>
              <a:rPr lang="en-ZW" sz="2800" b="1" dirty="0"/>
              <a:t>Beneficiaries</a:t>
            </a:r>
            <a:r>
              <a:rPr lang="en-ZW" sz="2800" dirty="0"/>
              <a:t>—those who are inheriting the assets.</a:t>
            </a:r>
            <a:endParaRPr lang="en-US" sz="2800" dirty="0"/>
          </a:p>
          <a:p>
            <a:pPr lvl="0"/>
            <a:r>
              <a:rPr lang="en-ZW" sz="2800" b="1" dirty="0"/>
              <a:t>Instructions</a:t>
            </a:r>
            <a:r>
              <a:rPr lang="en-ZW" sz="2800" dirty="0"/>
              <a:t> for how and when the beneficiaries will receive the assets.</a:t>
            </a:r>
            <a:endParaRPr lang="en-US" sz="2800" dirty="0"/>
          </a:p>
          <a:p>
            <a:pPr lvl="0"/>
            <a:r>
              <a:rPr lang="en-ZW" sz="2800" b="1" dirty="0"/>
              <a:t>Guardians</a:t>
            </a:r>
            <a:r>
              <a:rPr lang="en-ZW" sz="2800" dirty="0"/>
              <a:t> for any minor children.</a:t>
            </a:r>
            <a:endParaRPr lang="en-US" sz="2800" dirty="0"/>
          </a:p>
        </p:txBody>
      </p:sp>
    </p:spTree>
    <p:extLst>
      <p:ext uri="{BB962C8B-B14F-4D97-AF65-F5344CB8AC3E}">
        <p14:creationId xmlns:p14="http://schemas.microsoft.com/office/powerpoint/2010/main" val="91502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b="1" dirty="0"/>
              <a:t>Significance of will </a:t>
            </a:r>
          </a:p>
        </p:txBody>
      </p:sp>
      <p:sp>
        <p:nvSpPr>
          <p:cNvPr id="5" name="Content Placeholder 2"/>
          <p:cNvSpPr>
            <a:spLocks noGrp="1"/>
          </p:cNvSpPr>
          <p:nvPr>
            <p:ph idx="1"/>
          </p:nvPr>
        </p:nvSpPr>
        <p:spPr>
          <a:xfrm>
            <a:off x="677334" y="1270000"/>
            <a:ext cx="8596668" cy="3880773"/>
          </a:xfrm>
        </p:spPr>
        <p:txBody>
          <a:bodyPr>
            <a:noAutofit/>
          </a:bodyPr>
          <a:lstStyle/>
          <a:p>
            <a:r>
              <a:rPr lang="en-US" sz="2400" dirty="0"/>
              <a:t>Allows you to communicate your wishes clearly and precisely.</a:t>
            </a:r>
          </a:p>
          <a:p>
            <a:r>
              <a:rPr lang="en-US" sz="2400" dirty="0"/>
              <a:t>Ensures exact preferences will be followed upon your death.</a:t>
            </a:r>
          </a:p>
          <a:p>
            <a:r>
              <a:rPr lang="en-US" sz="2400" dirty="0"/>
              <a:t>Favour to loved ones. </a:t>
            </a:r>
          </a:p>
          <a:p>
            <a:r>
              <a:rPr lang="en-US" sz="2400" dirty="0"/>
              <a:t>Proverbs 13:22, Proverbs 19:14, 1Chronicles 28:8</a:t>
            </a:r>
          </a:p>
          <a:p>
            <a:r>
              <a:rPr lang="en-US" sz="2400" dirty="0"/>
              <a:t>It is used to fulfil the obligation to plan one’s estate: Isaiah 38:1,Genesis 48:21-22, Genesis 25:5</a:t>
            </a:r>
          </a:p>
          <a:p>
            <a:endParaRPr lang="en-US" sz="2400" dirty="0"/>
          </a:p>
          <a:p>
            <a:endParaRPr lang="en-US" sz="2400" dirty="0"/>
          </a:p>
          <a:p>
            <a:pPr marL="0" indent="0">
              <a:buNone/>
            </a:pPr>
            <a:r>
              <a:rPr lang="en-US" sz="2400" dirty="0"/>
              <a:t>NB it is advisable to work closely with an attorney to create and update your will </a:t>
            </a:r>
          </a:p>
        </p:txBody>
      </p:sp>
    </p:spTree>
    <p:extLst>
      <p:ext uri="{BB962C8B-B14F-4D97-AF65-F5344CB8AC3E}">
        <p14:creationId xmlns:p14="http://schemas.microsoft.com/office/powerpoint/2010/main" val="125571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FREEDOM OF TESTATION</a:t>
            </a:r>
          </a:p>
        </p:txBody>
      </p:sp>
      <p:sp>
        <p:nvSpPr>
          <p:cNvPr id="3" name="Content Placeholder 2"/>
          <p:cNvSpPr>
            <a:spLocks noGrp="1"/>
          </p:cNvSpPr>
          <p:nvPr>
            <p:ph idx="1"/>
          </p:nvPr>
        </p:nvSpPr>
        <p:spPr>
          <a:xfrm>
            <a:off x="677334" y="1435375"/>
            <a:ext cx="8596668" cy="3880773"/>
          </a:xfrm>
        </p:spPr>
        <p:txBody>
          <a:bodyPr>
            <a:noAutofit/>
          </a:bodyPr>
          <a:lstStyle/>
          <a:p>
            <a:pPr marL="0" indent="0">
              <a:buNone/>
            </a:pPr>
            <a:endParaRPr lang="en-US" sz="2800" dirty="0"/>
          </a:p>
          <a:p>
            <a:pPr marL="0" indent="0">
              <a:buNone/>
            </a:pPr>
            <a:endParaRPr lang="en-US" sz="2800" dirty="0"/>
          </a:p>
          <a:p>
            <a:r>
              <a:rPr lang="en-US" sz="2800" dirty="0"/>
              <a:t>As long as the property in question belongs to you, you are at liberty to bequeath it to anyone of your choice</a:t>
            </a:r>
          </a:p>
          <a:p>
            <a:r>
              <a:rPr lang="en-US" sz="2800" dirty="0"/>
              <a:t>The law even allows you to disinherit your   SPOUSE and  children </a:t>
            </a:r>
            <a:r>
              <a:rPr lang="en-US" sz="2800" dirty="0" err="1"/>
              <a:t>etc</a:t>
            </a:r>
            <a:r>
              <a:rPr lang="en-US" sz="2800" dirty="0"/>
              <a:t> (s5 (2) Wills Act)</a:t>
            </a:r>
          </a:p>
          <a:p>
            <a:r>
              <a:rPr lang="en-US" sz="2800" dirty="0"/>
              <a:t>But you cant prejudice rights of a creditor, co-owner or one with a court order over the property </a:t>
            </a:r>
            <a:r>
              <a:rPr lang="en-US" sz="2800" dirty="0" err="1"/>
              <a:t>etc</a:t>
            </a:r>
            <a:r>
              <a:rPr lang="en-US" sz="2800" dirty="0"/>
              <a:t> S 5(3) Wills Act</a:t>
            </a:r>
          </a:p>
          <a:p>
            <a:endParaRPr lang="en-US" sz="2800" dirty="0"/>
          </a:p>
        </p:txBody>
      </p:sp>
    </p:spTree>
    <p:extLst>
      <p:ext uri="{BB962C8B-B14F-4D97-AF65-F5344CB8AC3E}">
        <p14:creationId xmlns:p14="http://schemas.microsoft.com/office/powerpoint/2010/main" val="92779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CAPACITY TO MAKE A WILL </a:t>
            </a:r>
          </a:p>
        </p:txBody>
      </p:sp>
      <p:sp>
        <p:nvSpPr>
          <p:cNvPr id="3" name="Content Placeholder 2"/>
          <p:cNvSpPr>
            <a:spLocks noGrp="1"/>
          </p:cNvSpPr>
          <p:nvPr>
            <p:ph idx="1"/>
          </p:nvPr>
        </p:nvSpPr>
        <p:spPr/>
        <p:txBody>
          <a:bodyPr>
            <a:normAutofit/>
          </a:bodyPr>
          <a:lstStyle/>
          <a:p>
            <a:r>
              <a:rPr lang="en-US" sz="2800" dirty="0"/>
              <a:t>S4 WILLS Act</a:t>
            </a:r>
          </a:p>
          <a:p>
            <a:r>
              <a:rPr lang="en-US" sz="2800" dirty="0"/>
              <a:t>16 YEARS OLD AND ABOVE </a:t>
            </a:r>
          </a:p>
          <a:p>
            <a:r>
              <a:rPr lang="en-US" sz="2800" dirty="0"/>
              <a:t>SOUND MIND </a:t>
            </a:r>
          </a:p>
        </p:txBody>
      </p:sp>
    </p:spTree>
    <p:extLst>
      <p:ext uri="{BB962C8B-B14F-4D97-AF65-F5344CB8AC3E}">
        <p14:creationId xmlns:p14="http://schemas.microsoft.com/office/powerpoint/2010/main" val="1796743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26832"/>
            <a:ext cx="10515600" cy="1325563"/>
          </a:xfrm>
        </p:spPr>
        <p:txBody>
          <a:bodyPr>
            <a:normAutofit/>
          </a:bodyPr>
          <a:lstStyle/>
          <a:p>
            <a:pPr algn="ctr"/>
            <a:r>
              <a:rPr lang="en-US" sz="4400" b="1" dirty="0"/>
              <a:t>Requisite formalities </a:t>
            </a:r>
          </a:p>
        </p:txBody>
      </p:sp>
      <p:sp>
        <p:nvSpPr>
          <p:cNvPr id="3" name="Content Placeholder 2"/>
          <p:cNvSpPr>
            <a:spLocks noGrp="1"/>
          </p:cNvSpPr>
          <p:nvPr>
            <p:ph idx="1"/>
          </p:nvPr>
        </p:nvSpPr>
        <p:spPr/>
        <p:txBody>
          <a:bodyPr>
            <a:normAutofit/>
          </a:bodyPr>
          <a:lstStyle/>
          <a:p>
            <a:pPr lvl="0"/>
            <a:r>
              <a:rPr lang="en-ZW" sz="4000" b="1" dirty="0"/>
              <a:t>S8 of the wills Act </a:t>
            </a:r>
          </a:p>
          <a:p>
            <a:pPr lvl="0"/>
            <a:r>
              <a:rPr lang="en-ZW" sz="4000" b="1" dirty="0"/>
              <a:t>Writing</a:t>
            </a:r>
          </a:p>
          <a:p>
            <a:pPr lvl="0"/>
            <a:r>
              <a:rPr lang="en-ZW" sz="4000" b="1" dirty="0"/>
              <a:t>Signing</a:t>
            </a:r>
          </a:p>
          <a:p>
            <a:pPr lvl="0"/>
            <a:r>
              <a:rPr lang="en-ZW" sz="4000" b="1" dirty="0"/>
              <a:t>Attestation</a:t>
            </a:r>
            <a:endParaRPr lang="en-US" sz="4000" dirty="0"/>
          </a:p>
        </p:txBody>
      </p:sp>
    </p:spTree>
    <p:extLst>
      <p:ext uri="{BB962C8B-B14F-4D97-AF65-F5344CB8AC3E}">
        <p14:creationId xmlns:p14="http://schemas.microsoft.com/office/powerpoint/2010/main" val="16220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cap="small" dirty="0"/>
              <a:t>Safe keeping </a:t>
            </a:r>
          </a:p>
        </p:txBody>
      </p:sp>
      <p:sp>
        <p:nvSpPr>
          <p:cNvPr id="3" name="Content Placeholder 2"/>
          <p:cNvSpPr>
            <a:spLocks noGrp="1"/>
          </p:cNvSpPr>
          <p:nvPr>
            <p:ph idx="1"/>
          </p:nvPr>
        </p:nvSpPr>
        <p:spPr/>
        <p:txBody>
          <a:bodyPr>
            <a:normAutofit/>
          </a:bodyPr>
          <a:lstStyle/>
          <a:p>
            <a:pPr lvl="0"/>
            <a:endParaRPr lang="en-ZW" sz="2800" b="1" dirty="0"/>
          </a:p>
          <a:p>
            <a:pPr lvl="0"/>
            <a:r>
              <a:rPr lang="en-ZW" sz="2800" b="1" dirty="0"/>
              <a:t>Registration with the Master’s office (you deposit it with the Master or Assistant Master)</a:t>
            </a:r>
            <a:endParaRPr lang="en-US" sz="2800" dirty="0"/>
          </a:p>
          <a:p>
            <a:pPr lvl="0"/>
            <a:r>
              <a:rPr lang="en-ZW" sz="2800" b="1" dirty="0"/>
              <a:t>Deposit with a Lawyer</a:t>
            </a:r>
            <a:endParaRPr lang="en-US" sz="2800" dirty="0"/>
          </a:p>
          <a:p>
            <a:pPr lvl="0"/>
            <a:r>
              <a:rPr lang="en-ZW" sz="2800" b="1" dirty="0"/>
              <a:t>Your Bank</a:t>
            </a:r>
            <a:endParaRPr lang="en-US" sz="2800" dirty="0"/>
          </a:p>
          <a:p>
            <a:pPr lvl="0"/>
            <a:r>
              <a:rPr lang="en-ZW" sz="2800" b="1" dirty="0"/>
              <a:t>Trusted friend ( In most cases only Jesus meets this criteria)</a:t>
            </a:r>
            <a:endParaRPr lang="en-US" sz="2800" dirty="0"/>
          </a:p>
          <a:p>
            <a:endParaRPr lang="en-US" sz="2800" dirty="0"/>
          </a:p>
        </p:txBody>
      </p:sp>
    </p:spTree>
    <p:extLst>
      <p:ext uri="{BB962C8B-B14F-4D97-AF65-F5344CB8AC3E}">
        <p14:creationId xmlns:p14="http://schemas.microsoft.com/office/powerpoint/2010/main" val="67774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sz="4400" b="1" dirty="0"/>
              <a:t>Grounds for challenging a Will</a:t>
            </a:r>
            <a:endParaRPr lang="en-US" sz="4400" b="1" dirty="0"/>
          </a:p>
        </p:txBody>
      </p:sp>
      <p:sp>
        <p:nvSpPr>
          <p:cNvPr id="3" name="Content Placeholder 2"/>
          <p:cNvSpPr>
            <a:spLocks noGrp="1"/>
          </p:cNvSpPr>
          <p:nvPr>
            <p:ph idx="1"/>
          </p:nvPr>
        </p:nvSpPr>
        <p:spPr/>
        <p:txBody>
          <a:bodyPr>
            <a:noAutofit/>
          </a:bodyPr>
          <a:lstStyle/>
          <a:p>
            <a:r>
              <a:rPr lang="en-ZW" sz="3200" dirty="0"/>
              <a:t>  Lack of mental capacity</a:t>
            </a:r>
          </a:p>
          <a:p>
            <a:r>
              <a:rPr lang="en-ZW" sz="3200" dirty="0"/>
              <a:t>  Undue influence</a:t>
            </a:r>
          </a:p>
          <a:p>
            <a:r>
              <a:rPr lang="en-ZW" sz="3200" dirty="0"/>
              <a:t>Improper execution of the Will</a:t>
            </a:r>
          </a:p>
          <a:p>
            <a:r>
              <a:rPr lang="en-ZW" sz="3200" dirty="0"/>
              <a:t>Fraud</a:t>
            </a:r>
          </a:p>
          <a:p>
            <a:r>
              <a:rPr lang="en-ZW" sz="3200" dirty="0"/>
              <a:t> Interpretation</a:t>
            </a:r>
          </a:p>
          <a:p>
            <a:pPr marL="0" indent="0">
              <a:buNone/>
            </a:pPr>
            <a:r>
              <a:rPr lang="en-ZW" sz="3200" dirty="0"/>
              <a:t> </a:t>
            </a:r>
          </a:p>
          <a:p>
            <a:pPr marL="0" indent="0">
              <a:buNone/>
            </a:pPr>
            <a:endParaRPr lang="en-US" sz="3200" dirty="0"/>
          </a:p>
        </p:txBody>
      </p:sp>
    </p:spTree>
    <p:extLst>
      <p:ext uri="{BB962C8B-B14F-4D97-AF65-F5344CB8AC3E}">
        <p14:creationId xmlns:p14="http://schemas.microsoft.com/office/powerpoint/2010/main" val="274824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W" b="1" dirty="0"/>
              <a:t>What to do if nominated executor in a will</a:t>
            </a:r>
            <a:endParaRPr lang="en-US" b="1" dirty="0"/>
          </a:p>
        </p:txBody>
      </p:sp>
      <p:sp>
        <p:nvSpPr>
          <p:cNvPr id="3" name="Content Placeholder 2"/>
          <p:cNvSpPr>
            <a:spLocks noGrp="1"/>
          </p:cNvSpPr>
          <p:nvPr>
            <p:ph idx="1"/>
          </p:nvPr>
        </p:nvSpPr>
        <p:spPr>
          <a:xfrm>
            <a:off x="677334" y="1930400"/>
            <a:ext cx="8596668" cy="3880773"/>
          </a:xfrm>
        </p:spPr>
        <p:txBody>
          <a:bodyPr>
            <a:noAutofit/>
          </a:bodyPr>
          <a:lstStyle/>
          <a:p>
            <a:pPr marL="0" indent="0">
              <a:buNone/>
            </a:pPr>
            <a:r>
              <a:rPr lang="en-ZW" dirty="0"/>
              <a:t>Apply for appointment to the master by providing the Master or the Assistant Master with:</a:t>
            </a:r>
          </a:p>
          <a:p>
            <a:pPr marL="0" indent="0">
              <a:buNone/>
            </a:pPr>
            <a:r>
              <a:rPr lang="en-ZW" dirty="0"/>
              <a:t>the original Will and Codicils; and</a:t>
            </a:r>
          </a:p>
          <a:p>
            <a:pPr marL="0" indent="0">
              <a:buNone/>
            </a:pPr>
            <a:r>
              <a:rPr lang="en-ZW" dirty="0"/>
              <a:t>death notice duly completed; and</a:t>
            </a:r>
          </a:p>
          <a:p>
            <a:pPr marL="0" indent="0">
              <a:buNone/>
            </a:pPr>
            <a:r>
              <a:rPr lang="en-ZW" dirty="0"/>
              <a:t>preliminary inventory of assets; and</a:t>
            </a:r>
          </a:p>
          <a:p>
            <a:pPr marL="0" indent="0">
              <a:buNone/>
            </a:pPr>
            <a:r>
              <a:rPr lang="en-ZW" dirty="0"/>
              <a:t>a letter indicating her/his willingness to be appointed; and</a:t>
            </a:r>
          </a:p>
          <a:p>
            <a:pPr marL="0" indent="0">
              <a:buNone/>
            </a:pPr>
            <a:r>
              <a:rPr lang="en-ZW" dirty="0"/>
              <a:t>waiver letters from the beneficiaries waiving the need for the executor to provide security; and death certificate of the deceased; and</a:t>
            </a:r>
          </a:p>
          <a:p>
            <a:pPr marL="0" indent="0">
              <a:buNone/>
            </a:pPr>
            <a:r>
              <a:rPr lang="en-ZW" dirty="0"/>
              <a:t>marriage certificate if the deceased was married; and</a:t>
            </a:r>
          </a:p>
          <a:p>
            <a:pPr marL="0" indent="0">
              <a:buNone/>
            </a:pPr>
            <a:r>
              <a:rPr lang="en-ZW" dirty="0"/>
              <a:t>death certificate of the deceased’s spouse if the spouse died before; and</a:t>
            </a:r>
          </a:p>
          <a:p>
            <a:pPr marL="0" indent="0">
              <a:buNone/>
            </a:pPr>
            <a:r>
              <a:rPr lang="en-ZW" dirty="0"/>
              <a:t>bond of security for the due and faithful administration of the estate. </a:t>
            </a:r>
          </a:p>
          <a:p>
            <a:pPr marL="0" indent="0">
              <a:buNone/>
            </a:pPr>
            <a:r>
              <a:rPr lang="en-ZW" dirty="0"/>
              <a:t>The executor will be issued with Letters of Administration. These give the executor authority to wind up the estate</a:t>
            </a:r>
          </a:p>
          <a:p>
            <a:pPr marL="0" indent="0">
              <a:buNone/>
            </a:pPr>
            <a:endParaRPr lang="en-US" dirty="0"/>
          </a:p>
        </p:txBody>
      </p:sp>
    </p:spTree>
    <p:extLst>
      <p:ext uri="{BB962C8B-B14F-4D97-AF65-F5344CB8AC3E}">
        <p14:creationId xmlns:p14="http://schemas.microsoft.com/office/powerpoint/2010/main" val="143164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BA36-94AE-9A4D-8121-5C661BEB6178}"/>
              </a:ext>
            </a:extLst>
          </p:cNvPr>
          <p:cNvSpPr>
            <a:spLocks noGrp="1"/>
          </p:cNvSpPr>
          <p:nvPr>
            <p:ph type="title"/>
          </p:nvPr>
        </p:nvSpPr>
        <p:spPr/>
        <p:txBody>
          <a:bodyPr/>
          <a:lstStyle/>
          <a:p>
            <a:r>
              <a:rPr lang="en-US" dirty="0"/>
              <a:t>FAMILY TRUSTS</a:t>
            </a:r>
          </a:p>
        </p:txBody>
      </p:sp>
      <p:pic>
        <p:nvPicPr>
          <p:cNvPr id="5122" name="Picture 2" descr="In family we trust - Altitude">
            <a:extLst>
              <a:ext uri="{FF2B5EF4-FFF2-40B4-BE49-F238E27FC236}">
                <a16:creationId xmlns:a16="http://schemas.microsoft.com/office/drawing/2014/main" id="{09E7CAE6-C4AF-F540-A904-A0E714AD1F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66534"/>
            <a:ext cx="11043137"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5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2614"/>
          </a:xfrm>
        </p:spPr>
        <p:txBody>
          <a:bodyPr>
            <a:normAutofit fontScale="90000"/>
          </a:bodyPr>
          <a:lstStyle/>
          <a:p>
            <a:pPr algn="ctr"/>
            <a:r>
              <a:rPr lang="en-US" b="1" dirty="0"/>
              <a:t>A TRUST</a:t>
            </a:r>
          </a:p>
        </p:txBody>
      </p:sp>
      <p:sp>
        <p:nvSpPr>
          <p:cNvPr id="3" name="Content Placeholder 2"/>
          <p:cNvSpPr>
            <a:spLocks noGrp="1"/>
          </p:cNvSpPr>
          <p:nvPr>
            <p:ph idx="1"/>
          </p:nvPr>
        </p:nvSpPr>
        <p:spPr>
          <a:xfrm>
            <a:off x="428297" y="808892"/>
            <a:ext cx="10515600" cy="5081369"/>
          </a:xfrm>
        </p:spPr>
        <p:txBody>
          <a:bodyPr>
            <a:noAutofit/>
          </a:bodyPr>
          <a:lstStyle/>
          <a:p>
            <a:r>
              <a:rPr lang="en-ZW" dirty="0"/>
              <a:t>Is a private legal arrangement in which the ownership of someone’s assets (which might include stock shares, cash, real estate or even artworks) is transferred to a private fund, and held or managed by an individual (or group of individuals) for the benefit of the trust beneficiaries. </a:t>
            </a:r>
            <a:r>
              <a:rPr lang="en-ZW" sz="2400" dirty="0"/>
              <a:t>Can be </a:t>
            </a:r>
            <a:r>
              <a:rPr lang="en-ZW" dirty="0"/>
              <a:t>arranged in many ways and can specify exactly how and when the assets pass to the beneficiaries.</a:t>
            </a:r>
            <a:endParaRPr lang="en-US" dirty="0"/>
          </a:p>
          <a:p>
            <a:r>
              <a:rPr lang="en-ZW" dirty="0"/>
              <a:t>Provides lifetime and after-death property management. If you are serving as your own trustee, the trust instrument will provide for a successor upon your death or incapacity. Court intervention is not required. </a:t>
            </a:r>
          </a:p>
          <a:p>
            <a:r>
              <a:rPr lang="en-ZW" dirty="0"/>
              <a:t> If a person is disabled by accident or illness, the successor trustee can manage the trust property. As a result, the </a:t>
            </a:r>
            <a:r>
              <a:rPr lang="en-ZW" b="1" dirty="0"/>
              <a:t>expense, publicity, and inconvenience of court-supervised distribution of your estate can be avoided</a:t>
            </a:r>
            <a:endParaRPr lang="en-US" dirty="0"/>
          </a:p>
          <a:p>
            <a:endParaRPr lang="en-US" sz="2400" dirty="0"/>
          </a:p>
        </p:txBody>
      </p:sp>
    </p:spTree>
    <p:extLst>
      <p:ext uri="{BB962C8B-B14F-4D97-AF65-F5344CB8AC3E}">
        <p14:creationId xmlns:p14="http://schemas.microsoft.com/office/powerpoint/2010/main" val="355925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a:t>PROPERTY ACQUISITION GUIDANCE </a:t>
            </a:r>
          </a:p>
        </p:txBody>
      </p:sp>
      <p:sp>
        <p:nvSpPr>
          <p:cNvPr id="3" name="Content Placeholder 2"/>
          <p:cNvSpPr>
            <a:spLocks noGrp="1"/>
          </p:cNvSpPr>
          <p:nvPr>
            <p:ph idx="1"/>
          </p:nvPr>
        </p:nvSpPr>
        <p:spPr>
          <a:xfrm>
            <a:off x="551210" y="1430995"/>
            <a:ext cx="8596668" cy="1228997"/>
          </a:xfrm>
        </p:spPr>
        <p:txBody>
          <a:bodyPr>
            <a:noAutofit/>
          </a:bodyPr>
          <a:lstStyle/>
          <a:p>
            <a:pPr algn="just">
              <a:lnSpc>
                <a:spcPct val="150000"/>
              </a:lnSpc>
            </a:pPr>
            <a:r>
              <a:rPr lang="en-ZW" sz="2400" dirty="0"/>
              <a:t>If you want to acquire property, you better do it the right way. This part of the presentation outlines the steps a diligent property buyer must take before acquiring property. </a:t>
            </a:r>
          </a:p>
        </p:txBody>
      </p:sp>
      <p:pic>
        <p:nvPicPr>
          <p:cNvPr id="4" name="Picture 3"/>
          <p:cNvPicPr>
            <a:picLocks noChangeAspect="1"/>
          </p:cNvPicPr>
          <p:nvPr/>
        </p:nvPicPr>
        <p:blipFill>
          <a:blip r:embed="rId2"/>
          <a:stretch>
            <a:fillRect/>
          </a:stretch>
        </p:blipFill>
        <p:spPr>
          <a:xfrm>
            <a:off x="4524049" y="3389586"/>
            <a:ext cx="2615924" cy="3121836"/>
          </a:xfrm>
          <a:prstGeom prst="rect">
            <a:avLst/>
          </a:prstGeom>
        </p:spPr>
      </p:pic>
    </p:spTree>
    <p:extLst>
      <p:ext uri="{BB962C8B-B14F-4D97-AF65-F5344CB8AC3E}">
        <p14:creationId xmlns:p14="http://schemas.microsoft.com/office/powerpoint/2010/main" val="11237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D0C5-6BD5-4B3E-9663-A7D8FA6964F2}"/>
              </a:ext>
            </a:extLst>
          </p:cNvPr>
          <p:cNvSpPr>
            <a:spLocks noGrp="1"/>
          </p:cNvSpPr>
          <p:nvPr>
            <p:ph type="title"/>
          </p:nvPr>
        </p:nvSpPr>
        <p:spPr/>
        <p:txBody>
          <a:bodyPr/>
          <a:lstStyle/>
          <a:p>
            <a:r>
              <a:rPr lang="en-GB" dirty="0"/>
              <a:t>HOW TO FORM A TRUST IN ZIM</a:t>
            </a:r>
            <a:endParaRPr lang="en-ZW" dirty="0"/>
          </a:p>
        </p:txBody>
      </p:sp>
      <p:sp>
        <p:nvSpPr>
          <p:cNvPr id="3" name="Content Placeholder 2">
            <a:extLst>
              <a:ext uri="{FF2B5EF4-FFF2-40B4-BE49-F238E27FC236}">
                <a16:creationId xmlns:a16="http://schemas.microsoft.com/office/drawing/2014/main" id="{BAB2061D-D55C-4C01-B639-1AC57A0A3F1E}"/>
              </a:ext>
            </a:extLst>
          </p:cNvPr>
          <p:cNvSpPr>
            <a:spLocks noGrp="1"/>
          </p:cNvSpPr>
          <p:nvPr>
            <p:ph idx="1"/>
          </p:nvPr>
        </p:nvSpPr>
        <p:spPr>
          <a:xfrm>
            <a:off x="677334" y="1270000"/>
            <a:ext cx="8596668" cy="3880773"/>
          </a:xfrm>
        </p:spPr>
        <p:txBody>
          <a:bodyPr>
            <a:noAutofit/>
          </a:bodyPr>
          <a:lstStyle/>
          <a:p>
            <a:r>
              <a:rPr lang="en-GB" sz="2000" dirty="0"/>
              <a:t>Appear before a </a:t>
            </a:r>
            <a:r>
              <a:rPr lang="en-GB" sz="2000" b="1" u="sng" dirty="0"/>
              <a:t>NOTARY PUBLIC </a:t>
            </a:r>
            <a:r>
              <a:rPr lang="en-GB" sz="2000" dirty="0"/>
              <a:t>for the execution of a notarial deed of donation Trust</a:t>
            </a:r>
          </a:p>
          <a:p>
            <a:r>
              <a:rPr lang="en-GB" sz="2000" dirty="0"/>
              <a:t>The Deed of Trust operates as a </a:t>
            </a:r>
            <a:r>
              <a:rPr lang="en-GB" sz="2000" b="1" u="sng" dirty="0"/>
              <a:t>regulatory</a:t>
            </a:r>
            <a:r>
              <a:rPr lang="en-GB" sz="2000" dirty="0"/>
              <a:t> document for the operation of the Trust arrangement. It guides the trustees on:</a:t>
            </a:r>
          </a:p>
          <a:p>
            <a:pPr lvl="1">
              <a:buFont typeface="Wingdings" panose="05000000000000000000" pitchFamily="2" charset="2"/>
              <a:buChar char="§"/>
            </a:pPr>
            <a:r>
              <a:rPr lang="en-GB" sz="2000" dirty="0"/>
              <a:t> how to manage the trust property;</a:t>
            </a:r>
          </a:p>
          <a:p>
            <a:pPr lvl="1">
              <a:buClr>
                <a:srgbClr val="1E5155">
                  <a:lumMod val="40000"/>
                  <a:lumOff val="60000"/>
                </a:srgbClr>
              </a:buClr>
              <a:buFont typeface="Wingdings" panose="05000000000000000000" pitchFamily="2" charset="2"/>
              <a:buChar char="§"/>
            </a:pPr>
            <a:r>
              <a:rPr lang="en-GB" sz="2000" dirty="0">
                <a:solidFill>
                  <a:prstClr val="white"/>
                </a:solidFill>
              </a:rPr>
              <a:t>The manner in which the Trust property is to benefit the beneficiaries;</a:t>
            </a:r>
            <a:endParaRPr lang="en-GB" sz="2000" dirty="0"/>
          </a:p>
          <a:p>
            <a:pPr lvl="1">
              <a:buFont typeface="Wingdings" panose="05000000000000000000" pitchFamily="2" charset="2"/>
              <a:buChar char="§"/>
            </a:pPr>
            <a:r>
              <a:rPr lang="en-GB" sz="2000" dirty="0"/>
              <a:t> the trust period and what should happen to property upon termination; etc</a:t>
            </a:r>
          </a:p>
          <a:p>
            <a:r>
              <a:rPr lang="en-GB" sz="2000" dirty="0"/>
              <a:t>Once notarised, deed becomes a </a:t>
            </a:r>
            <a:r>
              <a:rPr lang="en-GB" sz="2000" b="1" u="sng" dirty="0"/>
              <a:t>legally recognised </a:t>
            </a:r>
            <a:r>
              <a:rPr lang="en-GB" sz="2000" dirty="0"/>
              <a:t>document</a:t>
            </a:r>
          </a:p>
          <a:p>
            <a:r>
              <a:rPr lang="en-GB" sz="2000" dirty="0"/>
              <a:t>Deed of Trust can be registered with the Registrar of deeds for filing and record  purposes</a:t>
            </a:r>
          </a:p>
          <a:p>
            <a:r>
              <a:rPr lang="en-GB" sz="2000" dirty="0"/>
              <a:t>It is </a:t>
            </a:r>
            <a:r>
              <a:rPr lang="en-GB" sz="2000" b="1" u="sng" dirty="0"/>
              <a:t>permissible </a:t>
            </a:r>
            <a:r>
              <a:rPr lang="en-GB" sz="2000" dirty="0"/>
              <a:t>for a founder to be trustee and a beneficiary as long as there is evidence of trusteeship</a:t>
            </a:r>
          </a:p>
          <a:p>
            <a:r>
              <a:rPr lang="en-GB" sz="2000" dirty="0"/>
              <a:t>You can found as many trusts as you want…there is </a:t>
            </a:r>
            <a:r>
              <a:rPr lang="en-GB" sz="2000" b="1" u="sng" dirty="0"/>
              <a:t>no limit</a:t>
            </a:r>
          </a:p>
          <a:p>
            <a:endParaRPr lang="en-GB" sz="2000" dirty="0"/>
          </a:p>
          <a:p>
            <a:endParaRPr lang="en-ZW" sz="2000" dirty="0"/>
          </a:p>
        </p:txBody>
      </p:sp>
    </p:spTree>
    <p:extLst>
      <p:ext uri="{BB962C8B-B14F-4D97-AF65-F5344CB8AC3E}">
        <p14:creationId xmlns:p14="http://schemas.microsoft.com/office/powerpoint/2010/main" val="2964563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MERITS OF A FAMILY TRUST </a:t>
            </a:r>
          </a:p>
        </p:txBody>
      </p:sp>
      <p:sp>
        <p:nvSpPr>
          <p:cNvPr id="7" name="Content Placeholder 2"/>
          <p:cNvSpPr>
            <a:spLocks noGrp="1"/>
          </p:cNvSpPr>
          <p:nvPr>
            <p:ph idx="1"/>
          </p:nvPr>
        </p:nvSpPr>
        <p:spPr>
          <a:xfrm>
            <a:off x="286407" y="988256"/>
            <a:ext cx="10515600" cy="4351338"/>
          </a:xfrm>
        </p:spPr>
        <p:txBody>
          <a:bodyPr>
            <a:normAutofit/>
          </a:bodyPr>
          <a:lstStyle/>
          <a:p>
            <a:endParaRPr lang="en-US" sz="2400" dirty="0"/>
          </a:p>
          <a:p>
            <a:r>
              <a:rPr lang="en-US" sz="2400" dirty="0"/>
              <a:t>Hands over family’s assets to future generations </a:t>
            </a:r>
          </a:p>
          <a:p>
            <a:r>
              <a:rPr lang="en-US" sz="2400" dirty="0"/>
              <a:t>Protects the property from creditors </a:t>
            </a:r>
          </a:p>
          <a:p>
            <a:r>
              <a:rPr lang="en-US" sz="2400" dirty="0"/>
              <a:t>Keeps the property separate from matrimonial property </a:t>
            </a:r>
          </a:p>
          <a:p>
            <a:r>
              <a:rPr lang="en-US" sz="2400" dirty="0"/>
              <a:t>Tax benefits </a:t>
            </a:r>
          </a:p>
          <a:p>
            <a:r>
              <a:rPr lang="en-US" sz="2400" dirty="0"/>
              <a:t>Generates income </a:t>
            </a:r>
          </a:p>
          <a:p>
            <a:r>
              <a:rPr lang="en-US" sz="2400" dirty="0"/>
              <a:t>Not easily revocable or altered </a:t>
            </a:r>
          </a:p>
          <a:p>
            <a:r>
              <a:rPr lang="en-US" sz="2400" dirty="0"/>
              <a:t>Confidential</a:t>
            </a:r>
          </a:p>
        </p:txBody>
      </p:sp>
    </p:spTree>
    <p:extLst>
      <p:ext uri="{BB962C8B-B14F-4D97-AF65-F5344CB8AC3E}">
        <p14:creationId xmlns:p14="http://schemas.microsoft.com/office/powerpoint/2010/main" val="1322962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376-8EDC-4430-99D9-0729672467A2}"/>
              </a:ext>
            </a:extLst>
          </p:cNvPr>
          <p:cNvSpPr>
            <a:spLocks noGrp="1"/>
          </p:cNvSpPr>
          <p:nvPr>
            <p:ph type="title"/>
          </p:nvPr>
        </p:nvSpPr>
        <p:spPr/>
        <p:txBody>
          <a:bodyPr>
            <a:normAutofit fontScale="90000"/>
          </a:bodyPr>
          <a:lstStyle/>
          <a:p>
            <a:r>
              <a:rPr lang="en-ZW" dirty="0"/>
              <a:t>Thank you</a:t>
            </a:r>
            <a:br>
              <a:rPr lang="en-ZW" dirty="0"/>
            </a:br>
            <a:r>
              <a:rPr lang="en-ZW" dirty="0"/>
              <a:t>Mazvita </a:t>
            </a:r>
            <a:br>
              <a:rPr lang="en-ZW" dirty="0"/>
            </a:br>
            <a:r>
              <a:rPr lang="en-ZW" dirty="0"/>
              <a:t>Siyabonga</a:t>
            </a:r>
            <a:br>
              <a:rPr lang="en-ZW" dirty="0"/>
            </a:br>
            <a:r>
              <a:rPr lang="en-ZW" dirty="0"/>
              <a:t>Asante Sana</a:t>
            </a:r>
          </a:p>
        </p:txBody>
      </p:sp>
      <p:sp>
        <p:nvSpPr>
          <p:cNvPr id="3" name="Content Placeholder 2">
            <a:extLst>
              <a:ext uri="{FF2B5EF4-FFF2-40B4-BE49-F238E27FC236}">
                <a16:creationId xmlns:a16="http://schemas.microsoft.com/office/drawing/2014/main" id="{DCE8867D-DA9C-4A4C-B194-0938CEBCC923}"/>
              </a:ext>
            </a:extLst>
          </p:cNvPr>
          <p:cNvSpPr>
            <a:spLocks noGrp="1"/>
          </p:cNvSpPr>
          <p:nvPr>
            <p:ph idx="1"/>
          </p:nvPr>
        </p:nvSpPr>
        <p:spPr>
          <a:xfrm>
            <a:off x="838200" y="1957137"/>
            <a:ext cx="10788316" cy="4316078"/>
          </a:xfrm>
        </p:spPr>
        <p:txBody>
          <a:bodyPr>
            <a:normAutofit/>
          </a:bodyPr>
          <a:lstStyle/>
          <a:p>
            <a:pPr marL="0" indent="0">
              <a:buNone/>
            </a:pPr>
            <a:endParaRPr lang="en-ZW" sz="7200" dirty="0"/>
          </a:p>
          <a:p>
            <a:pPr marL="0" indent="0">
              <a:buNone/>
            </a:pPr>
            <a:r>
              <a:rPr lang="en-ZW" sz="7200" dirty="0"/>
              <a:t>GOD BLESS YOU!!!!!</a:t>
            </a:r>
          </a:p>
          <a:p>
            <a:pPr marL="0" indent="0">
              <a:buNone/>
            </a:pPr>
            <a:endParaRPr lang="en-ZW" sz="7200" dirty="0"/>
          </a:p>
        </p:txBody>
      </p:sp>
      <p:pic>
        <p:nvPicPr>
          <p:cNvPr id="6" name="Picture 5">
            <a:extLst>
              <a:ext uri="{FF2B5EF4-FFF2-40B4-BE49-F238E27FC236}">
                <a16:creationId xmlns:a16="http://schemas.microsoft.com/office/drawing/2014/main" id="{AEC50AFA-00BC-B740-A6A0-C949578B1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165" y="4134678"/>
            <a:ext cx="8110331" cy="2564296"/>
          </a:xfrm>
          <a:prstGeom prst="rect">
            <a:avLst/>
          </a:prstGeom>
        </p:spPr>
      </p:pic>
    </p:spTree>
    <p:extLst>
      <p:ext uri="{BB962C8B-B14F-4D97-AF65-F5344CB8AC3E}">
        <p14:creationId xmlns:p14="http://schemas.microsoft.com/office/powerpoint/2010/main" val="19504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3468" y="643468"/>
            <a:ext cx="4620584" cy="775494"/>
          </a:xfrm>
        </p:spPr>
        <p:txBody>
          <a:bodyPr>
            <a:normAutofit fontScale="90000"/>
          </a:bodyPr>
          <a:lstStyle/>
          <a:p>
            <a:pPr algn="l"/>
            <a:r>
              <a:rPr lang="en-ZW" sz="4400" dirty="0"/>
              <a:t> 1. </a:t>
            </a:r>
            <a:r>
              <a:rPr lang="en-ZW" sz="4400" b="1" dirty="0"/>
              <a:t>WHAT IS DUE DILIGENCE? </a:t>
            </a:r>
          </a:p>
        </p:txBody>
      </p:sp>
      <p:sp>
        <p:nvSpPr>
          <p:cNvPr id="3" name="Subtitle 2"/>
          <p:cNvSpPr>
            <a:spLocks noGrp="1"/>
          </p:cNvSpPr>
          <p:nvPr>
            <p:ph type="subTitle" idx="1"/>
          </p:nvPr>
        </p:nvSpPr>
        <p:spPr>
          <a:xfrm>
            <a:off x="430816" y="1418963"/>
            <a:ext cx="5798400" cy="3089242"/>
          </a:xfrm>
        </p:spPr>
        <p:txBody>
          <a:bodyPr>
            <a:normAutofit fontScale="25000" lnSpcReduction="20000"/>
          </a:bodyPr>
          <a:lstStyle/>
          <a:p>
            <a:pPr algn="l"/>
            <a:endParaRPr lang="en-ZW" sz="1200" dirty="0"/>
          </a:p>
          <a:p>
            <a:pPr algn="l"/>
            <a:endParaRPr lang="en-ZW" sz="5500" dirty="0"/>
          </a:p>
          <a:p>
            <a:pPr algn="l"/>
            <a:r>
              <a:rPr lang="en-ZW" sz="6400" dirty="0"/>
              <a:t>Due Diligence is an investigative process on the nature of </a:t>
            </a:r>
          </a:p>
          <a:p>
            <a:pPr algn="l"/>
            <a:r>
              <a:rPr lang="en-ZW" sz="6400" dirty="0"/>
              <a:t>property, its market value and the state of its title by a </a:t>
            </a:r>
          </a:p>
          <a:p>
            <a:pPr algn="l"/>
            <a:r>
              <a:rPr lang="en-ZW" sz="6400" dirty="0"/>
              <a:t>prospective purchase in order to consider whether or not to </a:t>
            </a:r>
          </a:p>
          <a:p>
            <a:pPr algn="l"/>
            <a:r>
              <a:rPr lang="en-ZW" sz="6400" dirty="0"/>
              <a:t>purchase. </a:t>
            </a:r>
          </a:p>
          <a:p>
            <a:pPr algn="l"/>
            <a:r>
              <a:rPr lang="en-ZW" sz="6400" b="1" i="1" dirty="0"/>
              <a:t>STEPS</a:t>
            </a:r>
          </a:p>
          <a:p>
            <a:pPr marL="342900" indent="-342900" algn="l">
              <a:buAutoNum type="alphaLcPeriod"/>
            </a:pPr>
            <a:r>
              <a:rPr lang="en-ZW" sz="6400" dirty="0"/>
              <a:t>Visit the property </a:t>
            </a:r>
          </a:p>
          <a:p>
            <a:pPr algn="l"/>
            <a:endParaRPr lang="en-ZW" sz="6400" dirty="0"/>
          </a:p>
          <a:p>
            <a:pPr marL="342900" lvl="0" indent="-342900" algn="l">
              <a:buClr>
                <a:srgbClr val="90C226"/>
              </a:buClr>
              <a:buFont typeface="Wingdings 3" charset="2"/>
              <a:buAutoNum type="alphaLcPeriod"/>
            </a:pPr>
            <a:r>
              <a:rPr lang="en-ZW" sz="6400" dirty="0"/>
              <a:t>Title search - Check for encumbrances</a:t>
            </a:r>
          </a:p>
          <a:p>
            <a:pPr marL="342900" lvl="0" indent="-342900" algn="l">
              <a:buClr>
                <a:srgbClr val="90C226"/>
              </a:buClr>
              <a:buFont typeface="Wingdings 3" charset="2"/>
              <a:buAutoNum type="alphaLcPeriod"/>
            </a:pPr>
            <a:endParaRPr lang="en-ZW" sz="6400" dirty="0"/>
          </a:p>
          <a:p>
            <a:pPr marL="342900" indent="-342900" algn="l">
              <a:buAutoNum type="alphaLcPeriod"/>
            </a:pPr>
            <a:r>
              <a:rPr lang="en-ZW" sz="6400" dirty="0"/>
              <a:t>Verification of identity of title holder of the seller </a:t>
            </a:r>
          </a:p>
          <a:p>
            <a:pPr marL="342900" indent="-342900" algn="l">
              <a:buAutoNum type="alphaLcPeriod"/>
            </a:pPr>
            <a:endParaRPr lang="en-ZW" sz="6400" dirty="0"/>
          </a:p>
          <a:p>
            <a:pPr marL="342900" indent="-342900" algn="l">
              <a:buAutoNum type="alphaLcPeriod"/>
            </a:pPr>
            <a:r>
              <a:rPr lang="en-ZW" sz="6400" dirty="0"/>
              <a:t>Market Research </a:t>
            </a:r>
          </a:p>
          <a:p>
            <a:pPr algn="l"/>
            <a:endParaRPr lang="en-ZW" sz="5500" dirty="0"/>
          </a:p>
          <a:p>
            <a:pPr marL="342900" indent="-342900" algn="l">
              <a:buAutoNum type="alphaLcPeriod"/>
            </a:pPr>
            <a:endParaRPr lang="en-ZW" sz="5500" dirty="0"/>
          </a:p>
          <a:p>
            <a:pPr marL="342900" indent="-342900" algn="l">
              <a:buAutoNum type="alphaLcPeriod"/>
            </a:pPr>
            <a:endParaRPr lang="en-ZW" sz="600" dirty="0"/>
          </a:p>
        </p:txBody>
      </p:sp>
      <p:pic>
        <p:nvPicPr>
          <p:cNvPr id="2050" name="Picture 2" descr="Due Diligence Process for Thai Property">
            <a:extLst>
              <a:ext uri="{FF2B5EF4-FFF2-40B4-BE49-F238E27FC236}">
                <a16:creationId xmlns:a16="http://schemas.microsoft.com/office/drawing/2014/main" id="{72C27C55-F522-FB40-8109-CA01ED0134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53"/>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08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83734"/>
            <a:ext cx="8596668" cy="1320800"/>
          </a:xfrm>
        </p:spPr>
        <p:txBody>
          <a:bodyPr/>
          <a:lstStyle/>
          <a:p>
            <a:r>
              <a:rPr lang="en-ZW" b="1" dirty="0"/>
              <a:t>CONTRACT STAGE </a:t>
            </a:r>
          </a:p>
        </p:txBody>
      </p:sp>
      <p:sp>
        <p:nvSpPr>
          <p:cNvPr id="3" name="Content Placeholder 2"/>
          <p:cNvSpPr>
            <a:spLocks noGrp="1"/>
          </p:cNvSpPr>
          <p:nvPr>
            <p:ph idx="1"/>
          </p:nvPr>
        </p:nvSpPr>
        <p:spPr>
          <a:xfrm>
            <a:off x="677334" y="1813748"/>
            <a:ext cx="8596668" cy="3880773"/>
          </a:xfrm>
        </p:spPr>
        <p:txBody>
          <a:bodyPr>
            <a:normAutofit/>
          </a:bodyPr>
          <a:lstStyle/>
          <a:p>
            <a:r>
              <a:rPr lang="en-ZW" sz="2400" dirty="0"/>
              <a:t>Money should not exchange hands between seller and purchaser – use a trust account </a:t>
            </a:r>
          </a:p>
          <a:p>
            <a:r>
              <a:rPr lang="en-ZW" sz="2400" dirty="0"/>
              <a:t>Seller ought to receive purchase price only after transfer of title </a:t>
            </a:r>
          </a:p>
          <a:p>
            <a:r>
              <a:rPr lang="en-ZW" sz="2400" dirty="0"/>
              <a:t>Perform a due diligence on your lawyer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692" y="4499626"/>
            <a:ext cx="2857500" cy="1809750"/>
          </a:xfrm>
          <a:prstGeom prst="rect">
            <a:avLst/>
          </a:prstGeom>
        </p:spPr>
      </p:pic>
    </p:spTree>
    <p:extLst>
      <p:ext uri="{BB962C8B-B14F-4D97-AF65-F5344CB8AC3E}">
        <p14:creationId xmlns:p14="http://schemas.microsoft.com/office/powerpoint/2010/main" val="231401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436" y="988580"/>
            <a:ext cx="10515600" cy="1325563"/>
          </a:xfrm>
        </p:spPr>
        <p:txBody>
          <a:bodyPr/>
          <a:lstStyle/>
          <a:p>
            <a:r>
              <a:rPr lang="en-ZW" dirty="0"/>
              <a:t>	</a:t>
            </a:r>
            <a:r>
              <a:rPr lang="en-ZW" b="1" dirty="0"/>
              <a:t>PROPERTY MANAGEMENT </a:t>
            </a:r>
          </a:p>
        </p:txBody>
      </p:sp>
      <p:sp>
        <p:nvSpPr>
          <p:cNvPr id="3" name="Content Placeholder 2"/>
          <p:cNvSpPr>
            <a:spLocks noGrp="1"/>
          </p:cNvSpPr>
          <p:nvPr>
            <p:ph idx="1"/>
          </p:nvPr>
        </p:nvSpPr>
        <p:spPr/>
        <p:txBody>
          <a:bodyPr>
            <a:normAutofit/>
          </a:bodyPr>
          <a:lstStyle/>
          <a:p>
            <a:r>
              <a:rPr lang="en-ZW" sz="2400" dirty="0"/>
              <a:t>Most people neglect their properties and in the process lose commercial value </a:t>
            </a:r>
          </a:p>
          <a:p>
            <a:pPr marL="0" indent="0">
              <a:buNone/>
            </a:pPr>
            <a:endParaRPr lang="en-ZW" sz="2400" dirty="0"/>
          </a:p>
          <a:p>
            <a:pPr marL="0" indent="0" algn="ctr">
              <a:buNone/>
            </a:pPr>
            <a:r>
              <a:rPr lang="en-ZW" sz="2400" b="1" dirty="0"/>
              <a:t>RISK AREAS </a:t>
            </a:r>
          </a:p>
          <a:p>
            <a:pPr marL="0" indent="0">
              <a:buNone/>
            </a:pPr>
            <a:endParaRPr lang="en-ZW" sz="2400" dirty="0"/>
          </a:p>
          <a:p>
            <a:r>
              <a:rPr lang="en-ZW" sz="2400" dirty="0"/>
              <a:t>Sahwira syndrome – signing away property as surety </a:t>
            </a:r>
          </a:p>
          <a:p>
            <a:r>
              <a:rPr lang="en-ZW" sz="2400" dirty="0"/>
              <a:t>Failure to maintain infrastructure </a:t>
            </a:r>
          </a:p>
          <a:p>
            <a:r>
              <a:rPr lang="en-ZW" sz="2400" dirty="0"/>
              <a:t>Carelessness with title deed </a:t>
            </a:r>
          </a:p>
        </p:txBody>
      </p:sp>
      <p:pic>
        <p:nvPicPr>
          <p:cNvPr id="3074" name="Picture 2" descr="Six reasons why you need a property manager | Stone Real Estate">
            <a:extLst>
              <a:ext uri="{FF2B5EF4-FFF2-40B4-BE49-F238E27FC236}">
                <a16:creationId xmlns:a16="http://schemas.microsoft.com/office/drawing/2014/main" id="{4B357995-0A1D-DD4E-8F28-EA2B2C752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986" y="2890405"/>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5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85376"/>
            <a:ext cx="9727599" cy="2178996"/>
          </a:xfrm>
        </p:spPr>
        <p:txBody>
          <a:bodyPr>
            <a:noAutofit/>
          </a:bodyPr>
          <a:lstStyle/>
          <a:p>
            <a:pPr marL="342900" lvl="0" indent="-342900">
              <a:spcBef>
                <a:spcPts val="1000"/>
              </a:spcBef>
              <a:buClr>
                <a:srgbClr val="1E5155">
                  <a:lumMod val="40000"/>
                  <a:lumOff val="60000"/>
                </a:srgbClr>
              </a:buClr>
              <a:buSzPct val="80000"/>
              <a:buFont typeface="Wingdings 3" charset="2"/>
              <a:buChar char=""/>
            </a:pPr>
            <a:r>
              <a:rPr lang="en-ZW" b="1" dirty="0">
                <a:solidFill>
                  <a:schemeClr val="tx1"/>
                </a:solidFill>
              </a:rPr>
              <a:t>WHAT IF YOU DIE NOW?</a:t>
            </a:r>
            <a:r>
              <a:rPr lang="en-ZW" sz="2000" b="1" dirty="0">
                <a:solidFill>
                  <a:schemeClr val="tx1"/>
                </a:solidFill>
              </a:rPr>
              <a:t> 					</a:t>
            </a:r>
            <a:r>
              <a:rPr lang="en-ZW" sz="2400" b="1" dirty="0">
                <a:solidFill>
                  <a:schemeClr val="tx1"/>
                </a:solidFill>
              </a:rPr>
              <a:t>PSALM 89:48</a:t>
            </a:r>
            <a:r>
              <a:rPr lang="en-ZW" sz="2400" dirty="0">
                <a:solidFill>
                  <a:schemeClr val="tx1"/>
                </a:solidFill>
              </a:rPr>
              <a:t>  </a:t>
            </a:r>
            <a:br>
              <a:rPr lang="en-ZW" sz="2400" dirty="0">
                <a:solidFill>
                  <a:schemeClr val="tx1"/>
                </a:solidFill>
              </a:rPr>
            </a:br>
            <a:br>
              <a:rPr lang="en-ZW" sz="2400" dirty="0">
                <a:solidFill>
                  <a:schemeClr val="tx1"/>
                </a:solidFill>
              </a:rPr>
            </a:br>
            <a:r>
              <a:rPr lang="en-ZW" sz="2400" dirty="0">
                <a:solidFill>
                  <a:schemeClr val="tx1"/>
                </a:solidFill>
              </a:rPr>
              <a:t>“</a:t>
            </a:r>
            <a:r>
              <a:rPr lang="en-ZW" sz="2400" i="1" dirty="0">
                <a:solidFill>
                  <a:schemeClr val="tx1"/>
                </a:solidFill>
              </a:rPr>
              <a:t>What man is he that liveth, and shall not see death? shall he deliver his soul from the hand of the grave? Sela</a:t>
            </a:r>
            <a:r>
              <a:rPr lang="en-ZW" sz="2000" i="1" dirty="0">
                <a:solidFill>
                  <a:schemeClr val="tx1"/>
                </a:solidFill>
              </a:rPr>
              <a:t>h</a:t>
            </a:r>
            <a:r>
              <a:rPr lang="en-ZW" sz="2000" dirty="0">
                <a:solidFill>
                  <a:schemeClr val="tx1"/>
                </a:solidFill>
              </a:rPr>
              <a:t>”. </a:t>
            </a:r>
            <a:br>
              <a:rPr lang="en-ZW" sz="2000" dirty="0">
                <a:solidFill>
                  <a:schemeClr val="bg1"/>
                </a:solidFill>
              </a:rPr>
            </a:br>
            <a:endParaRPr lang="en-ZW" dirty="0">
              <a:solidFill>
                <a:schemeClr val="bg1"/>
              </a:solidFill>
            </a:endParaRPr>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12409" y="2506662"/>
            <a:ext cx="721656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4490"/>
          </a:xfrm>
        </p:spPr>
        <p:txBody>
          <a:bodyPr>
            <a:normAutofit fontScale="90000"/>
          </a:bodyPr>
          <a:lstStyle/>
          <a:p>
            <a:r>
              <a:rPr lang="en-ZW" b="1" dirty="0"/>
              <a:t>ESTATE PLANNING </a:t>
            </a:r>
          </a:p>
        </p:txBody>
      </p:sp>
      <p:sp>
        <p:nvSpPr>
          <p:cNvPr id="3" name="Content Placeholder 2"/>
          <p:cNvSpPr>
            <a:spLocks noGrp="1"/>
          </p:cNvSpPr>
          <p:nvPr>
            <p:ph idx="1"/>
          </p:nvPr>
        </p:nvSpPr>
        <p:spPr>
          <a:xfrm>
            <a:off x="677334" y="2160590"/>
            <a:ext cx="8596668" cy="2695189"/>
          </a:xfrm>
        </p:spPr>
        <p:txBody>
          <a:bodyPr>
            <a:noAutofit/>
          </a:bodyPr>
          <a:lstStyle/>
          <a:p>
            <a:pPr marL="0" indent="0">
              <a:buNone/>
            </a:pPr>
            <a:endParaRPr lang="en-ZW" sz="2400" dirty="0"/>
          </a:p>
          <a:p>
            <a:pPr marL="0" indent="0">
              <a:buNone/>
            </a:pPr>
            <a:endParaRPr lang="en-ZW" sz="2400" dirty="0"/>
          </a:p>
          <a:p>
            <a:pPr marL="0" indent="0" algn="ctr">
              <a:buNone/>
            </a:pPr>
            <a:r>
              <a:rPr lang="en-ZW" sz="3200" dirty="0"/>
              <a:t>WHAT HAPPENS TO YOUR PROPERTY WHEN YOU ARE GONE? </a:t>
            </a:r>
          </a:p>
          <a:p>
            <a:pPr marL="0" indent="0" algn="ctr">
              <a:buNone/>
            </a:pPr>
            <a:endParaRPr lang="en-ZW" sz="3200" dirty="0"/>
          </a:p>
          <a:p>
            <a:pPr marL="0" indent="0" algn="ctr">
              <a:buNone/>
            </a:pPr>
            <a:endParaRPr lang="en-ZW" sz="2400" dirty="0"/>
          </a:p>
        </p:txBody>
      </p:sp>
      <p:pic>
        <p:nvPicPr>
          <p:cNvPr id="1028" name="Picture 4" descr="Estate Planning: What You Should Know and Do">
            <a:extLst>
              <a:ext uri="{FF2B5EF4-FFF2-40B4-BE49-F238E27FC236}">
                <a16:creationId xmlns:a16="http://schemas.microsoft.com/office/drawing/2014/main" id="{6B573808-E520-E842-B73D-D5953DD74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399" y="207818"/>
            <a:ext cx="3911600" cy="28263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at Is Estate Planning? A Comprehensive Overview of the Basics |  Retirement Watch">
            <a:extLst>
              <a:ext uri="{FF2B5EF4-FFF2-40B4-BE49-F238E27FC236}">
                <a16:creationId xmlns:a16="http://schemas.microsoft.com/office/drawing/2014/main" id="{ABAA46B8-26FF-4544-A942-DDC0DD711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32" y="4059959"/>
            <a:ext cx="37719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0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a:t>     Why talk about Estate Planning </a:t>
            </a:r>
          </a:p>
        </p:txBody>
      </p:sp>
      <p:sp>
        <p:nvSpPr>
          <p:cNvPr id="3" name="Content Placeholder 2"/>
          <p:cNvSpPr>
            <a:spLocks noGrp="1"/>
          </p:cNvSpPr>
          <p:nvPr>
            <p:ph idx="1"/>
          </p:nvPr>
        </p:nvSpPr>
        <p:spPr>
          <a:xfrm>
            <a:off x="677334" y="1270000"/>
            <a:ext cx="8596668" cy="3880773"/>
          </a:xfrm>
        </p:spPr>
        <p:txBody>
          <a:bodyPr>
            <a:noAutofit/>
          </a:bodyPr>
          <a:lstStyle/>
          <a:p>
            <a:endParaRPr lang="en-US" sz="2400" dirty="0">
              <a:solidFill>
                <a:schemeClr val="tx1"/>
              </a:solidFill>
            </a:endParaRPr>
          </a:p>
          <a:p>
            <a:pPr lvl="0">
              <a:buClr>
                <a:srgbClr val="1E5155">
                  <a:lumMod val="40000"/>
                  <a:lumOff val="60000"/>
                </a:srgbClr>
              </a:buClr>
            </a:pPr>
            <a:r>
              <a:rPr lang="en-ZW" sz="2400" b="1" u="sng" dirty="0">
                <a:solidFill>
                  <a:schemeClr val="tx1"/>
                </a:solidFill>
              </a:rPr>
              <a:t>ISAIAH 38:1 </a:t>
            </a:r>
            <a:r>
              <a:rPr lang="en-ZW" sz="2400" dirty="0">
                <a:solidFill>
                  <a:schemeClr val="tx1"/>
                </a:solidFill>
              </a:rPr>
              <a:t>“In those days Hezekiah became mortally ill. And Isaiah the prophet son of </a:t>
            </a:r>
            <a:r>
              <a:rPr lang="en-ZW" sz="2400" dirty="0" err="1">
                <a:solidFill>
                  <a:schemeClr val="tx1"/>
                </a:solidFill>
              </a:rPr>
              <a:t>Amoz</a:t>
            </a:r>
            <a:r>
              <a:rPr lang="en-ZW" sz="2400" dirty="0">
                <a:solidFill>
                  <a:schemeClr val="tx1"/>
                </a:solidFill>
              </a:rPr>
              <a:t> came to him and said to him, “Thus says the Lord, ‘Set your house in order, for you shall die and not live’” </a:t>
            </a:r>
            <a:endParaRPr lang="en-ZW" sz="2400" b="1" dirty="0">
              <a:solidFill>
                <a:schemeClr val="tx1"/>
              </a:solidFill>
            </a:endParaRPr>
          </a:p>
          <a:p>
            <a:pPr lvl="0">
              <a:buClr>
                <a:srgbClr val="1E5155">
                  <a:lumMod val="40000"/>
                  <a:lumOff val="60000"/>
                </a:srgbClr>
              </a:buClr>
            </a:pPr>
            <a:r>
              <a:rPr lang="en-ZW" sz="2400" b="1" dirty="0">
                <a:solidFill>
                  <a:schemeClr val="tx1"/>
                </a:solidFill>
              </a:rPr>
              <a:t>Is your house in order?</a:t>
            </a:r>
            <a:endParaRPr lang="en-US" sz="2400" dirty="0">
              <a:solidFill>
                <a:schemeClr val="tx1"/>
              </a:solidFill>
            </a:endParaRPr>
          </a:p>
          <a:p>
            <a:pPr marL="0" indent="0">
              <a:buNone/>
            </a:pPr>
            <a:endParaRPr lang="en-US" sz="2400" dirty="0">
              <a:solidFill>
                <a:schemeClr val="tx1"/>
              </a:solidFill>
            </a:endParaRPr>
          </a:p>
          <a:p>
            <a:r>
              <a:rPr lang="en-US" sz="2400" dirty="0">
                <a:solidFill>
                  <a:schemeClr val="tx1"/>
                </a:solidFill>
              </a:rPr>
              <a:t>Estate planning is biblical  Leviticus 27:8-11</a:t>
            </a:r>
          </a:p>
          <a:p>
            <a:endParaRPr lang="en-US" sz="2400" dirty="0">
              <a:solidFill>
                <a:schemeClr val="tx1"/>
              </a:solidFill>
            </a:endParaRPr>
          </a:p>
          <a:p>
            <a:r>
              <a:rPr lang="en-US" sz="2400" dirty="0">
                <a:solidFill>
                  <a:schemeClr val="tx1"/>
                </a:solidFill>
              </a:rPr>
              <a:t>Knowledge is power Hosea 4:6, Isaiah 5:13 </a:t>
            </a:r>
          </a:p>
          <a:p>
            <a:pPr marL="0" indent="0">
              <a:buNone/>
            </a:pPr>
            <a:r>
              <a:rPr lang="en-US" sz="2400" b="1" dirty="0">
                <a:solidFill>
                  <a:schemeClr val="tx1"/>
                </a:solidFill>
              </a:rPr>
              <a:t>Know the available options for planning your estate</a:t>
            </a:r>
          </a:p>
          <a:p>
            <a:endParaRPr lang="en-US" sz="2400" dirty="0"/>
          </a:p>
        </p:txBody>
      </p:sp>
    </p:spTree>
    <p:extLst>
      <p:ext uri="{BB962C8B-B14F-4D97-AF65-F5344CB8AC3E}">
        <p14:creationId xmlns:p14="http://schemas.microsoft.com/office/powerpoint/2010/main" val="2896800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5961</TotalTime>
  <Words>1711</Words>
  <Application>Microsoft Macintosh PowerPoint</Application>
  <PresentationFormat>Widescreen</PresentationFormat>
  <Paragraphs>203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Wingdings</vt:lpstr>
      <vt:lpstr>Wingdings 3</vt:lpstr>
      <vt:lpstr>Office Theme</vt:lpstr>
      <vt:lpstr>PROPERTY ACQUISITION AND ESTATE PLANNING</vt:lpstr>
      <vt:lpstr>TENDAI RUSINAHAMA RABVUKWA</vt:lpstr>
      <vt:lpstr>PROPERTY ACQUISITION GUIDANCE </vt:lpstr>
      <vt:lpstr> 1. WHAT IS DUE DILIGENCE? </vt:lpstr>
      <vt:lpstr>CONTRACT STAGE </vt:lpstr>
      <vt:lpstr> PROPERTY MANAGEMENT </vt:lpstr>
      <vt:lpstr>WHAT IF YOU DIE NOW?      PSALM 89:48    “What man is he that liveth, and shall not see death? shall he deliver his soul from the hand of the grave? Selah”.  </vt:lpstr>
      <vt:lpstr>ESTATE PLANNING </vt:lpstr>
      <vt:lpstr>     Why talk about Estate Planning </vt:lpstr>
      <vt:lpstr> TWO TYPES OF DEATH</vt:lpstr>
      <vt:lpstr>                What to do upon death In Zim</vt:lpstr>
      <vt:lpstr>FORMS OF ESTATE PLANNING </vt:lpstr>
      <vt:lpstr>Intestate Succession</vt:lpstr>
      <vt:lpstr>Inheritance under general law? </vt:lpstr>
      <vt:lpstr>INHERITANCE UNDER CUSTOMARY LAW </vt:lpstr>
      <vt:lpstr>TESTATE SUCCESSION </vt:lpstr>
      <vt:lpstr>Commonly KnownPlanning  Options </vt:lpstr>
      <vt:lpstr>   WILL VS TRUST</vt:lpstr>
      <vt:lpstr>What is a will </vt:lpstr>
      <vt:lpstr>                         Contents of a will</vt:lpstr>
      <vt:lpstr>Significance of will </vt:lpstr>
      <vt:lpstr>FREEDOM OF TESTATION</vt:lpstr>
      <vt:lpstr>             CAPACITY TO MAKE A WILL </vt:lpstr>
      <vt:lpstr>Requisite formalities </vt:lpstr>
      <vt:lpstr>Safe keeping </vt:lpstr>
      <vt:lpstr>Grounds for challenging a Will</vt:lpstr>
      <vt:lpstr>What to do if nominated executor in a will</vt:lpstr>
      <vt:lpstr>FAMILY TRUSTS</vt:lpstr>
      <vt:lpstr>A TRUST</vt:lpstr>
      <vt:lpstr>HOW TO FORM A TRUST IN ZIM</vt:lpstr>
      <vt:lpstr>MERITS OF A FAMILY TRUST </vt:lpstr>
      <vt:lpstr>Thank you Mazvita  Siyabonga Asante Sana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WILLS AND INHERITANCE IN ZIMBABWE</dc:title>
  <dc:creator>DBM Law</dc:creator>
  <cp:lastModifiedBy>tendai@brentwoodchambers.com</cp:lastModifiedBy>
  <cp:revision>96</cp:revision>
  <cp:lastPrinted>2018-04-18T11:53:26Z</cp:lastPrinted>
  <dcterms:created xsi:type="dcterms:W3CDTF">2018-04-17T09:42:58Z</dcterms:created>
  <dcterms:modified xsi:type="dcterms:W3CDTF">2022-09-22T07:51:50Z</dcterms:modified>
</cp:coreProperties>
</file>